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312" r:id="rId7"/>
    <p:sldId id="261" r:id="rId8"/>
    <p:sldId id="264" r:id="rId9"/>
    <p:sldId id="263" r:id="rId10"/>
    <p:sldId id="310" r:id="rId11"/>
    <p:sldId id="311" r:id="rId12"/>
    <p:sldId id="265" r:id="rId13"/>
    <p:sldId id="274" r:id="rId14"/>
    <p:sldId id="309" r:id="rId15"/>
    <p:sldId id="284" r:id="rId16"/>
    <p:sldId id="266" r:id="rId17"/>
    <p:sldId id="269" r:id="rId18"/>
    <p:sldId id="270" r:id="rId19"/>
    <p:sldId id="267" r:id="rId20"/>
    <p:sldId id="268" r:id="rId21"/>
    <p:sldId id="271" r:id="rId22"/>
    <p:sldId id="272" r:id="rId23"/>
    <p:sldId id="273" r:id="rId24"/>
    <p:sldId id="275" r:id="rId25"/>
    <p:sldId id="276" r:id="rId26"/>
    <p:sldId id="313" r:id="rId27"/>
    <p:sldId id="277" r:id="rId28"/>
    <p:sldId id="285" r:id="rId29"/>
    <p:sldId id="282" r:id="rId30"/>
    <p:sldId id="278" r:id="rId31"/>
    <p:sldId id="279" r:id="rId32"/>
    <p:sldId id="280" r:id="rId33"/>
    <p:sldId id="281" r:id="rId34"/>
    <p:sldId id="283" r:id="rId35"/>
    <p:sldId id="286" r:id="rId36"/>
    <p:sldId id="287" r:id="rId37"/>
    <p:sldId id="314" r:id="rId38"/>
    <p:sldId id="289" r:id="rId39"/>
    <p:sldId id="299" r:id="rId40"/>
    <p:sldId id="288" r:id="rId41"/>
    <p:sldId id="290" r:id="rId42"/>
    <p:sldId id="291" r:id="rId43"/>
    <p:sldId id="300" r:id="rId44"/>
    <p:sldId id="292" r:id="rId45"/>
    <p:sldId id="293" r:id="rId46"/>
    <p:sldId id="319" r:id="rId47"/>
    <p:sldId id="294" r:id="rId48"/>
    <p:sldId id="295" r:id="rId49"/>
    <p:sldId id="297" r:id="rId50"/>
    <p:sldId id="296" r:id="rId51"/>
    <p:sldId id="315" r:id="rId52"/>
    <p:sldId id="298" r:id="rId53"/>
    <p:sldId id="301" r:id="rId54"/>
    <p:sldId id="308" r:id="rId55"/>
    <p:sldId id="302" r:id="rId56"/>
    <p:sldId id="303" r:id="rId57"/>
    <p:sldId id="316" r:id="rId58"/>
    <p:sldId id="304" r:id="rId59"/>
    <p:sldId id="305" r:id="rId60"/>
    <p:sldId id="306" r:id="rId61"/>
    <p:sldId id="317" r:id="rId62"/>
    <p:sldId id="318" r:id="rId63"/>
  </p:sldIdLst>
  <p:sldSz cx="6858000" cy="9144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6" d="100"/>
          <a:sy n="106" d="100"/>
        </p:scale>
        <p:origin x="-2712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D7D35-D4B6-482C-96E2-F617A3704E7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9914E2ED-C7E5-412A-8A6B-6D180ADEDC9B}">
      <dgm:prSet phldrT="[Текст]" custT="1"/>
      <dgm:spPr/>
      <dgm:t>
        <a:bodyPr/>
        <a:lstStyle/>
        <a:p>
          <a:r>
            <a: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Методы организации образовательной деятельности</a:t>
          </a:r>
          <a:endParaRPr lang="ru-RU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A99000-112D-4554-9B02-A8A6146BEFB9}" type="parTrans" cxnId="{34B8C274-5A42-4A5A-A755-4F77B7A2A8DF}">
      <dgm:prSet/>
      <dgm:spPr/>
      <dgm:t>
        <a:bodyPr/>
        <a:lstStyle/>
        <a:p>
          <a:endParaRPr lang="ru-RU"/>
        </a:p>
      </dgm:t>
    </dgm:pt>
    <dgm:pt modelId="{E6DA7D34-6514-46D3-87F6-6FCC8625BDD8}" type="sibTrans" cxnId="{34B8C274-5A42-4A5A-A755-4F77B7A2A8DF}">
      <dgm:prSet/>
      <dgm:spPr/>
      <dgm:t>
        <a:bodyPr/>
        <a:lstStyle/>
        <a:p>
          <a:endParaRPr lang="ru-RU"/>
        </a:p>
      </dgm:t>
    </dgm:pt>
    <dgm:pt modelId="{73BE657E-ECD1-41C8-8406-DED0B943E4AD}">
      <dgm:prSet phldrT="[Текст]" custT="1"/>
      <dgm:spPr/>
      <dgm:t>
        <a:bodyPr/>
        <a:lstStyle/>
        <a:p>
          <a:r>
            <a: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Групповая работа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BB8BD7-6642-4E58-ABA4-24B401611366}" type="parTrans" cxnId="{EBEDFFD8-6EB5-44CA-B7BC-1D8F09CA4775}">
      <dgm:prSet/>
      <dgm:spPr/>
      <dgm:t>
        <a:bodyPr/>
        <a:lstStyle/>
        <a:p>
          <a:endParaRPr lang="ru-RU"/>
        </a:p>
      </dgm:t>
    </dgm:pt>
    <dgm:pt modelId="{E0EB30B1-9DDF-4EA4-8396-67E57799B19C}" type="sibTrans" cxnId="{EBEDFFD8-6EB5-44CA-B7BC-1D8F09CA4775}">
      <dgm:prSet/>
      <dgm:spPr/>
      <dgm:t>
        <a:bodyPr/>
        <a:lstStyle/>
        <a:p>
          <a:endParaRPr lang="ru-RU"/>
        </a:p>
      </dgm:t>
    </dgm:pt>
    <dgm:pt modelId="{9768CCDF-F6D0-49B2-BAC1-CBE4FA45AA51}">
      <dgm:prSet phldrT="[Текст]" custT="1"/>
      <dgm:spPr/>
      <dgm:t>
        <a:bodyPr/>
        <a:lstStyle/>
        <a:p>
          <a:r>
            <a: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Семинары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2D7A6E-6D5D-4C5D-99EB-E31BFFF407EE}" type="parTrans" cxnId="{613CF3AB-F35A-403F-A1BE-F49087F37719}">
      <dgm:prSet/>
      <dgm:spPr/>
      <dgm:t>
        <a:bodyPr/>
        <a:lstStyle/>
        <a:p>
          <a:endParaRPr lang="ru-RU"/>
        </a:p>
      </dgm:t>
    </dgm:pt>
    <dgm:pt modelId="{40409BC5-D2B6-41EE-83D0-9662B9BA6699}" type="sibTrans" cxnId="{613CF3AB-F35A-403F-A1BE-F49087F37719}">
      <dgm:prSet/>
      <dgm:spPr/>
      <dgm:t>
        <a:bodyPr/>
        <a:lstStyle/>
        <a:p>
          <a:endParaRPr lang="ru-RU"/>
        </a:p>
      </dgm:t>
    </dgm:pt>
    <dgm:pt modelId="{E6BAEED7-15E3-4CD7-9EF9-0222B09E11CF}">
      <dgm:prSet phldrT="[Текст]" custT="1"/>
      <dgm:spPr/>
      <dgm:t>
        <a:bodyPr/>
        <a:lstStyle/>
        <a:p>
          <a:r>
            <a: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Активные методы обучения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E2ACDC-0A88-4E11-BE11-A64202842E0D}" type="parTrans" cxnId="{4FCA927D-9DAD-463C-9A81-221F696C26AB}">
      <dgm:prSet/>
      <dgm:spPr/>
      <dgm:t>
        <a:bodyPr/>
        <a:lstStyle/>
        <a:p>
          <a:endParaRPr lang="ru-RU"/>
        </a:p>
      </dgm:t>
    </dgm:pt>
    <dgm:pt modelId="{DB325BDA-3A14-49FE-ACD5-5C06B654DF72}" type="sibTrans" cxnId="{4FCA927D-9DAD-463C-9A81-221F696C26AB}">
      <dgm:prSet/>
      <dgm:spPr/>
      <dgm:t>
        <a:bodyPr/>
        <a:lstStyle/>
        <a:p>
          <a:endParaRPr lang="ru-RU"/>
        </a:p>
      </dgm:t>
    </dgm:pt>
    <dgm:pt modelId="{680C5EEE-4269-4CBA-81C5-FCCD926738EA}">
      <dgm:prSet phldrT="[Текст]" custT="1"/>
      <dgm:spPr/>
      <dgm:t>
        <a:bodyPr/>
        <a:lstStyle/>
        <a:p>
          <a:r>
            <a: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Лекции</a:t>
          </a:r>
          <a:endParaRPr lang="ru-RU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D2C6B3-BF4F-4100-9621-2D35073D2DC8}" type="parTrans" cxnId="{7C7EAAF1-6CD4-4F0A-A191-D59AB072469E}">
      <dgm:prSet/>
      <dgm:spPr/>
      <dgm:t>
        <a:bodyPr/>
        <a:lstStyle/>
        <a:p>
          <a:endParaRPr lang="ru-RU"/>
        </a:p>
      </dgm:t>
    </dgm:pt>
    <dgm:pt modelId="{332028EB-9BCD-45C0-8787-FF2A4076405D}" type="sibTrans" cxnId="{7C7EAAF1-6CD4-4F0A-A191-D59AB072469E}">
      <dgm:prSet/>
      <dgm:spPr/>
      <dgm:t>
        <a:bodyPr/>
        <a:lstStyle/>
        <a:p>
          <a:endParaRPr lang="ru-RU"/>
        </a:p>
      </dgm:t>
    </dgm:pt>
    <dgm:pt modelId="{F7553E2D-8854-49B3-9783-86B4578778AD}">
      <dgm:prSet custT="1"/>
      <dgm:spPr/>
      <dgm:t>
        <a:bodyPr/>
        <a:lstStyle/>
        <a:p>
          <a:r>
            <a: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Дискуссия</a:t>
          </a:r>
          <a:endParaRPr lang="ru-RU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3A03E9-4909-401B-9EE1-438959F63929}" type="parTrans" cxnId="{36BEFACB-FE7F-4643-8CA4-55806534B026}">
      <dgm:prSet/>
      <dgm:spPr/>
      <dgm:t>
        <a:bodyPr/>
        <a:lstStyle/>
        <a:p>
          <a:endParaRPr lang="ru-RU"/>
        </a:p>
      </dgm:t>
    </dgm:pt>
    <dgm:pt modelId="{F1A1BDE7-E42B-4DE1-BBDF-77DB6744EB6F}" type="sibTrans" cxnId="{36BEFACB-FE7F-4643-8CA4-55806534B026}">
      <dgm:prSet/>
      <dgm:spPr/>
      <dgm:t>
        <a:bodyPr/>
        <a:lstStyle/>
        <a:p>
          <a:endParaRPr lang="ru-RU"/>
        </a:p>
      </dgm:t>
    </dgm:pt>
    <dgm:pt modelId="{E2804BFF-6EA2-4D4E-916F-A5B43B722F3C}" type="pres">
      <dgm:prSet presAssocID="{7BAD7D35-D4B6-482C-96E2-F617A3704E7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A265482-C954-4B01-92D0-68DBC69F7EE6}" type="pres">
      <dgm:prSet presAssocID="{9914E2ED-C7E5-412A-8A6B-6D180ADEDC9B}" presName="root1" presStyleCnt="0"/>
      <dgm:spPr/>
    </dgm:pt>
    <dgm:pt modelId="{F41BFAEC-BE96-4B92-9275-D35E0AFEAD6B}" type="pres">
      <dgm:prSet presAssocID="{9914E2ED-C7E5-412A-8A6B-6D180ADEDC9B}" presName="LevelOneTextNode" presStyleLbl="node0" presStyleIdx="0" presStyleCnt="1" custScaleY="16456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047A9FF-773C-480A-B90C-94BDC6C1B745}" type="pres">
      <dgm:prSet presAssocID="{9914E2ED-C7E5-412A-8A6B-6D180ADEDC9B}" presName="level2hierChild" presStyleCnt="0"/>
      <dgm:spPr/>
    </dgm:pt>
    <dgm:pt modelId="{42FF6133-2069-4930-8870-6B3D57C3FBF0}" type="pres">
      <dgm:prSet presAssocID="{41BB8BD7-6642-4E58-ABA4-24B401611366}" presName="conn2-1" presStyleLbl="parChTrans1D2" presStyleIdx="0" presStyleCnt="5"/>
      <dgm:spPr/>
      <dgm:t>
        <a:bodyPr/>
        <a:lstStyle/>
        <a:p>
          <a:endParaRPr lang="ru-RU"/>
        </a:p>
      </dgm:t>
    </dgm:pt>
    <dgm:pt modelId="{340C0C03-15E8-468B-AA5F-57C8FB91A67E}" type="pres">
      <dgm:prSet presAssocID="{41BB8BD7-6642-4E58-ABA4-24B401611366}" presName="connTx" presStyleLbl="parChTrans1D2" presStyleIdx="0" presStyleCnt="5"/>
      <dgm:spPr/>
      <dgm:t>
        <a:bodyPr/>
        <a:lstStyle/>
        <a:p>
          <a:endParaRPr lang="ru-RU"/>
        </a:p>
      </dgm:t>
    </dgm:pt>
    <dgm:pt modelId="{22643401-FDC1-42E4-A75E-C6CE54126E5F}" type="pres">
      <dgm:prSet presAssocID="{73BE657E-ECD1-41C8-8406-DED0B943E4AD}" presName="root2" presStyleCnt="0"/>
      <dgm:spPr/>
    </dgm:pt>
    <dgm:pt modelId="{CFC84B42-084B-4DC4-B206-B8F20751B822}" type="pres">
      <dgm:prSet presAssocID="{73BE657E-ECD1-41C8-8406-DED0B943E4AD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254054D-9409-483D-B4A2-D8238E9B0325}" type="pres">
      <dgm:prSet presAssocID="{73BE657E-ECD1-41C8-8406-DED0B943E4AD}" presName="level3hierChild" presStyleCnt="0"/>
      <dgm:spPr/>
    </dgm:pt>
    <dgm:pt modelId="{FD5987CC-8816-465A-801A-42E30780672C}" type="pres">
      <dgm:prSet presAssocID="{5F2D7A6E-6D5D-4C5D-99EB-E31BFFF407EE}" presName="conn2-1" presStyleLbl="parChTrans1D2" presStyleIdx="1" presStyleCnt="5"/>
      <dgm:spPr/>
      <dgm:t>
        <a:bodyPr/>
        <a:lstStyle/>
        <a:p>
          <a:endParaRPr lang="ru-RU"/>
        </a:p>
      </dgm:t>
    </dgm:pt>
    <dgm:pt modelId="{334D3426-7749-46F2-9BE2-E776AB3F20DF}" type="pres">
      <dgm:prSet presAssocID="{5F2D7A6E-6D5D-4C5D-99EB-E31BFFF407EE}" presName="connTx" presStyleLbl="parChTrans1D2" presStyleIdx="1" presStyleCnt="5"/>
      <dgm:spPr/>
      <dgm:t>
        <a:bodyPr/>
        <a:lstStyle/>
        <a:p>
          <a:endParaRPr lang="ru-RU"/>
        </a:p>
      </dgm:t>
    </dgm:pt>
    <dgm:pt modelId="{D3ABF4E6-A9D5-4437-AEC1-46CE225FD013}" type="pres">
      <dgm:prSet presAssocID="{9768CCDF-F6D0-49B2-BAC1-CBE4FA45AA51}" presName="root2" presStyleCnt="0"/>
      <dgm:spPr/>
    </dgm:pt>
    <dgm:pt modelId="{75AD9171-2CCC-4505-8493-568D256CDD84}" type="pres">
      <dgm:prSet presAssocID="{9768CCDF-F6D0-49B2-BAC1-CBE4FA45AA51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6ECFE70-7BDE-48D7-A421-AC5AD40118E4}" type="pres">
      <dgm:prSet presAssocID="{9768CCDF-F6D0-49B2-BAC1-CBE4FA45AA51}" presName="level3hierChild" presStyleCnt="0"/>
      <dgm:spPr/>
    </dgm:pt>
    <dgm:pt modelId="{1FCF328C-D1B2-4661-845B-E33B2EDDEA23}" type="pres">
      <dgm:prSet presAssocID="{513A03E9-4909-401B-9EE1-438959F63929}" presName="conn2-1" presStyleLbl="parChTrans1D2" presStyleIdx="2" presStyleCnt="5"/>
      <dgm:spPr/>
      <dgm:t>
        <a:bodyPr/>
        <a:lstStyle/>
        <a:p>
          <a:endParaRPr lang="ru-RU"/>
        </a:p>
      </dgm:t>
    </dgm:pt>
    <dgm:pt modelId="{B697B033-1EC1-4473-A4F0-F30AC994B6EF}" type="pres">
      <dgm:prSet presAssocID="{513A03E9-4909-401B-9EE1-438959F63929}" presName="connTx" presStyleLbl="parChTrans1D2" presStyleIdx="2" presStyleCnt="5"/>
      <dgm:spPr/>
      <dgm:t>
        <a:bodyPr/>
        <a:lstStyle/>
        <a:p>
          <a:endParaRPr lang="ru-RU"/>
        </a:p>
      </dgm:t>
    </dgm:pt>
    <dgm:pt modelId="{C51BD581-C17A-4C15-B971-9BB1D4EC5D54}" type="pres">
      <dgm:prSet presAssocID="{F7553E2D-8854-49B3-9783-86B4578778AD}" presName="root2" presStyleCnt="0"/>
      <dgm:spPr/>
    </dgm:pt>
    <dgm:pt modelId="{F5E35433-71F6-41E1-9BA4-26774E80EC1F}" type="pres">
      <dgm:prSet presAssocID="{F7553E2D-8854-49B3-9783-86B4578778AD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D545BE5-D758-4BB3-A90A-BE198A885357}" type="pres">
      <dgm:prSet presAssocID="{F7553E2D-8854-49B3-9783-86B4578778AD}" presName="level3hierChild" presStyleCnt="0"/>
      <dgm:spPr/>
    </dgm:pt>
    <dgm:pt modelId="{AD658033-06AF-497A-9339-3AFF2C3F6204}" type="pres">
      <dgm:prSet presAssocID="{4FE2ACDC-0A88-4E11-BE11-A64202842E0D}" presName="conn2-1" presStyleLbl="parChTrans1D2" presStyleIdx="3" presStyleCnt="5"/>
      <dgm:spPr/>
      <dgm:t>
        <a:bodyPr/>
        <a:lstStyle/>
        <a:p>
          <a:endParaRPr lang="ru-RU"/>
        </a:p>
      </dgm:t>
    </dgm:pt>
    <dgm:pt modelId="{FBAB4019-5C7B-432A-A70C-39D656964811}" type="pres">
      <dgm:prSet presAssocID="{4FE2ACDC-0A88-4E11-BE11-A64202842E0D}" presName="connTx" presStyleLbl="parChTrans1D2" presStyleIdx="3" presStyleCnt="5"/>
      <dgm:spPr/>
      <dgm:t>
        <a:bodyPr/>
        <a:lstStyle/>
        <a:p>
          <a:endParaRPr lang="ru-RU"/>
        </a:p>
      </dgm:t>
    </dgm:pt>
    <dgm:pt modelId="{C4B78CF6-8A39-404B-9247-E7A4CB555761}" type="pres">
      <dgm:prSet presAssocID="{E6BAEED7-15E3-4CD7-9EF9-0222B09E11CF}" presName="root2" presStyleCnt="0"/>
      <dgm:spPr/>
    </dgm:pt>
    <dgm:pt modelId="{6DC7331A-F06F-4BCA-9976-2A07FA369340}" type="pres">
      <dgm:prSet presAssocID="{E6BAEED7-15E3-4CD7-9EF9-0222B09E11CF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7D45D9D-4419-491A-B358-12C58DA74EB8}" type="pres">
      <dgm:prSet presAssocID="{E6BAEED7-15E3-4CD7-9EF9-0222B09E11CF}" presName="level3hierChild" presStyleCnt="0"/>
      <dgm:spPr/>
    </dgm:pt>
    <dgm:pt modelId="{309AB581-1F3E-4DB4-A2B6-8405A07843A7}" type="pres">
      <dgm:prSet presAssocID="{54D2C6B3-BF4F-4100-9621-2D35073D2DC8}" presName="conn2-1" presStyleLbl="parChTrans1D2" presStyleIdx="4" presStyleCnt="5"/>
      <dgm:spPr/>
      <dgm:t>
        <a:bodyPr/>
        <a:lstStyle/>
        <a:p>
          <a:endParaRPr lang="ru-RU"/>
        </a:p>
      </dgm:t>
    </dgm:pt>
    <dgm:pt modelId="{FA068944-2A28-424F-889C-C3E5BAD65A3A}" type="pres">
      <dgm:prSet presAssocID="{54D2C6B3-BF4F-4100-9621-2D35073D2DC8}" presName="connTx" presStyleLbl="parChTrans1D2" presStyleIdx="4" presStyleCnt="5"/>
      <dgm:spPr/>
      <dgm:t>
        <a:bodyPr/>
        <a:lstStyle/>
        <a:p>
          <a:endParaRPr lang="ru-RU"/>
        </a:p>
      </dgm:t>
    </dgm:pt>
    <dgm:pt modelId="{6D6FCC51-70A4-412E-8BAD-3F8DCAD72A4B}" type="pres">
      <dgm:prSet presAssocID="{680C5EEE-4269-4CBA-81C5-FCCD926738EA}" presName="root2" presStyleCnt="0"/>
      <dgm:spPr/>
    </dgm:pt>
    <dgm:pt modelId="{966B1DEE-3ABA-472F-B121-16CAD929C815}" type="pres">
      <dgm:prSet presAssocID="{680C5EEE-4269-4CBA-81C5-FCCD926738EA}" presName="LevelTwoTextNode" presStyleLbl="node2" presStyleIdx="4" presStyleCnt="5" custLinFactNeighborX="12568" custLinFactNeighborY="885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64E008F-96B6-4C08-8761-24B3C94A6C18}" type="pres">
      <dgm:prSet presAssocID="{680C5EEE-4269-4CBA-81C5-FCCD926738EA}" presName="level3hierChild" presStyleCnt="0"/>
      <dgm:spPr/>
    </dgm:pt>
  </dgm:ptLst>
  <dgm:cxnLst>
    <dgm:cxn modelId="{A867311A-4504-411C-863A-DAFFFB4A50A8}" type="presOf" srcId="{5F2D7A6E-6D5D-4C5D-99EB-E31BFFF407EE}" destId="{334D3426-7749-46F2-9BE2-E776AB3F20DF}" srcOrd="1" destOrd="0" presId="urn:microsoft.com/office/officeart/2008/layout/HorizontalMultiLevelHierarchy"/>
    <dgm:cxn modelId="{A91D9044-DA73-4152-ABA9-9B1FCCD60F28}" type="presOf" srcId="{5F2D7A6E-6D5D-4C5D-99EB-E31BFFF407EE}" destId="{FD5987CC-8816-465A-801A-42E30780672C}" srcOrd="0" destOrd="0" presId="urn:microsoft.com/office/officeart/2008/layout/HorizontalMultiLevelHierarchy"/>
    <dgm:cxn modelId="{28066B50-B553-4582-8925-79402695C6C8}" type="presOf" srcId="{4FE2ACDC-0A88-4E11-BE11-A64202842E0D}" destId="{FBAB4019-5C7B-432A-A70C-39D656964811}" srcOrd="1" destOrd="0" presId="urn:microsoft.com/office/officeart/2008/layout/HorizontalMultiLevelHierarchy"/>
    <dgm:cxn modelId="{DF4AA2C6-576D-4E7A-94B2-EA9BFE14A863}" type="presOf" srcId="{513A03E9-4909-401B-9EE1-438959F63929}" destId="{1FCF328C-D1B2-4661-845B-E33B2EDDEA23}" srcOrd="0" destOrd="0" presId="urn:microsoft.com/office/officeart/2008/layout/HorizontalMultiLevelHierarchy"/>
    <dgm:cxn modelId="{C75893E7-49EC-4F3C-87CB-AC039FEE6234}" type="presOf" srcId="{680C5EEE-4269-4CBA-81C5-FCCD926738EA}" destId="{966B1DEE-3ABA-472F-B121-16CAD929C815}" srcOrd="0" destOrd="0" presId="urn:microsoft.com/office/officeart/2008/layout/HorizontalMultiLevelHierarchy"/>
    <dgm:cxn modelId="{F1C3332C-513F-4AC9-9EE8-A5BFD3AD8781}" type="presOf" srcId="{F7553E2D-8854-49B3-9783-86B4578778AD}" destId="{F5E35433-71F6-41E1-9BA4-26774E80EC1F}" srcOrd="0" destOrd="0" presId="urn:microsoft.com/office/officeart/2008/layout/HorizontalMultiLevelHierarchy"/>
    <dgm:cxn modelId="{10B0E184-C1F9-4D71-A896-D13530E39297}" type="presOf" srcId="{E6BAEED7-15E3-4CD7-9EF9-0222B09E11CF}" destId="{6DC7331A-F06F-4BCA-9976-2A07FA369340}" srcOrd="0" destOrd="0" presId="urn:microsoft.com/office/officeart/2008/layout/HorizontalMultiLevelHierarchy"/>
    <dgm:cxn modelId="{36BEFACB-FE7F-4643-8CA4-55806534B026}" srcId="{9914E2ED-C7E5-412A-8A6B-6D180ADEDC9B}" destId="{F7553E2D-8854-49B3-9783-86B4578778AD}" srcOrd="2" destOrd="0" parTransId="{513A03E9-4909-401B-9EE1-438959F63929}" sibTransId="{F1A1BDE7-E42B-4DE1-BBDF-77DB6744EB6F}"/>
    <dgm:cxn modelId="{EBEDFFD8-6EB5-44CA-B7BC-1D8F09CA4775}" srcId="{9914E2ED-C7E5-412A-8A6B-6D180ADEDC9B}" destId="{73BE657E-ECD1-41C8-8406-DED0B943E4AD}" srcOrd="0" destOrd="0" parTransId="{41BB8BD7-6642-4E58-ABA4-24B401611366}" sibTransId="{E0EB30B1-9DDF-4EA4-8396-67E57799B19C}"/>
    <dgm:cxn modelId="{95722A93-7834-4116-BA25-D6D722C412D3}" type="presOf" srcId="{41BB8BD7-6642-4E58-ABA4-24B401611366}" destId="{42FF6133-2069-4930-8870-6B3D57C3FBF0}" srcOrd="0" destOrd="0" presId="urn:microsoft.com/office/officeart/2008/layout/HorizontalMultiLevelHierarchy"/>
    <dgm:cxn modelId="{FA4BB303-2D94-416F-9113-512684132E63}" type="presOf" srcId="{4FE2ACDC-0A88-4E11-BE11-A64202842E0D}" destId="{AD658033-06AF-497A-9339-3AFF2C3F6204}" srcOrd="0" destOrd="0" presId="urn:microsoft.com/office/officeart/2008/layout/HorizontalMultiLevelHierarchy"/>
    <dgm:cxn modelId="{1337569A-BB30-4282-A235-D481FAB8451F}" type="presOf" srcId="{9768CCDF-F6D0-49B2-BAC1-CBE4FA45AA51}" destId="{75AD9171-2CCC-4505-8493-568D256CDD84}" srcOrd="0" destOrd="0" presId="urn:microsoft.com/office/officeart/2008/layout/HorizontalMultiLevelHierarchy"/>
    <dgm:cxn modelId="{613CF3AB-F35A-403F-A1BE-F49087F37719}" srcId="{9914E2ED-C7E5-412A-8A6B-6D180ADEDC9B}" destId="{9768CCDF-F6D0-49B2-BAC1-CBE4FA45AA51}" srcOrd="1" destOrd="0" parTransId="{5F2D7A6E-6D5D-4C5D-99EB-E31BFFF407EE}" sibTransId="{40409BC5-D2B6-41EE-83D0-9662B9BA6699}"/>
    <dgm:cxn modelId="{9D761B39-8A14-4FE5-BFFB-EDBC26FDB71C}" type="presOf" srcId="{54D2C6B3-BF4F-4100-9621-2D35073D2DC8}" destId="{309AB581-1F3E-4DB4-A2B6-8405A07843A7}" srcOrd="0" destOrd="0" presId="urn:microsoft.com/office/officeart/2008/layout/HorizontalMultiLevelHierarchy"/>
    <dgm:cxn modelId="{EE0F2EAE-ACB9-4ECC-9EF8-981D4EBF2E7A}" type="presOf" srcId="{41BB8BD7-6642-4E58-ABA4-24B401611366}" destId="{340C0C03-15E8-468B-AA5F-57C8FB91A67E}" srcOrd="1" destOrd="0" presId="urn:microsoft.com/office/officeart/2008/layout/HorizontalMultiLevelHierarchy"/>
    <dgm:cxn modelId="{A9175468-900F-4E52-8FC1-C1094DE786F9}" type="presOf" srcId="{7BAD7D35-D4B6-482C-96E2-F617A3704E71}" destId="{E2804BFF-6EA2-4D4E-916F-A5B43B722F3C}" srcOrd="0" destOrd="0" presId="urn:microsoft.com/office/officeart/2008/layout/HorizontalMultiLevelHierarchy"/>
    <dgm:cxn modelId="{34B8C274-5A42-4A5A-A755-4F77B7A2A8DF}" srcId="{7BAD7D35-D4B6-482C-96E2-F617A3704E71}" destId="{9914E2ED-C7E5-412A-8A6B-6D180ADEDC9B}" srcOrd="0" destOrd="0" parTransId="{ACA99000-112D-4554-9B02-A8A6146BEFB9}" sibTransId="{E6DA7D34-6514-46D3-87F6-6FCC8625BDD8}"/>
    <dgm:cxn modelId="{7C7EAAF1-6CD4-4F0A-A191-D59AB072469E}" srcId="{9914E2ED-C7E5-412A-8A6B-6D180ADEDC9B}" destId="{680C5EEE-4269-4CBA-81C5-FCCD926738EA}" srcOrd="4" destOrd="0" parTransId="{54D2C6B3-BF4F-4100-9621-2D35073D2DC8}" sibTransId="{332028EB-9BCD-45C0-8787-FF2A4076405D}"/>
    <dgm:cxn modelId="{4FCA927D-9DAD-463C-9A81-221F696C26AB}" srcId="{9914E2ED-C7E5-412A-8A6B-6D180ADEDC9B}" destId="{E6BAEED7-15E3-4CD7-9EF9-0222B09E11CF}" srcOrd="3" destOrd="0" parTransId="{4FE2ACDC-0A88-4E11-BE11-A64202842E0D}" sibTransId="{DB325BDA-3A14-49FE-ACD5-5C06B654DF72}"/>
    <dgm:cxn modelId="{C1BC840B-4B29-4D7F-8CE4-C6745F15F688}" type="presOf" srcId="{73BE657E-ECD1-41C8-8406-DED0B943E4AD}" destId="{CFC84B42-084B-4DC4-B206-B8F20751B822}" srcOrd="0" destOrd="0" presId="urn:microsoft.com/office/officeart/2008/layout/HorizontalMultiLevelHierarchy"/>
    <dgm:cxn modelId="{0CA8072D-931F-424D-9730-16A472BD91E9}" type="presOf" srcId="{54D2C6B3-BF4F-4100-9621-2D35073D2DC8}" destId="{FA068944-2A28-424F-889C-C3E5BAD65A3A}" srcOrd="1" destOrd="0" presId="urn:microsoft.com/office/officeart/2008/layout/HorizontalMultiLevelHierarchy"/>
    <dgm:cxn modelId="{1212BB8D-2DCB-49C7-B719-345F9D5A028F}" type="presOf" srcId="{513A03E9-4909-401B-9EE1-438959F63929}" destId="{B697B033-1EC1-4473-A4F0-F30AC994B6EF}" srcOrd="1" destOrd="0" presId="urn:microsoft.com/office/officeart/2008/layout/HorizontalMultiLevelHierarchy"/>
    <dgm:cxn modelId="{EE8226E3-C6E5-492C-9116-E78DFA44313E}" type="presOf" srcId="{9914E2ED-C7E5-412A-8A6B-6D180ADEDC9B}" destId="{F41BFAEC-BE96-4B92-9275-D35E0AFEAD6B}" srcOrd="0" destOrd="0" presId="urn:microsoft.com/office/officeart/2008/layout/HorizontalMultiLevelHierarchy"/>
    <dgm:cxn modelId="{A002C444-D592-4B87-862D-061DAE5AFD42}" type="presParOf" srcId="{E2804BFF-6EA2-4D4E-916F-A5B43B722F3C}" destId="{1A265482-C954-4B01-92D0-68DBC69F7EE6}" srcOrd="0" destOrd="0" presId="urn:microsoft.com/office/officeart/2008/layout/HorizontalMultiLevelHierarchy"/>
    <dgm:cxn modelId="{8E1AA7BA-1109-460C-9047-09F37BD4A29D}" type="presParOf" srcId="{1A265482-C954-4B01-92D0-68DBC69F7EE6}" destId="{F41BFAEC-BE96-4B92-9275-D35E0AFEAD6B}" srcOrd="0" destOrd="0" presId="urn:microsoft.com/office/officeart/2008/layout/HorizontalMultiLevelHierarchy"/>
    <dgm:cxn modelId="{993002AE-C640-48A2-9C5C-20483FFBE234}" type="presParOf" srcId="{1A265482-C954-4B01-92D0-68DBC69F7EE6}" destId="{F047A9FF-773C-480A-B90C-94BDC6C1B745}" srcOrd="1" destOrd="0" presId="urn:microsoft.com/office/officeart/2008/layout/HorizontalMultiLevelHierarchy"/>
    <dgm:cxn modelId="{C57435C5-DE5C-42BA-8046-5818833192D3}" type="presParOf" srcId="{F047A9FF-773C-480A-B90C-94BDC6C1B745}" destId="{42FF6133-2069-4930-8870-6B3D57C3FBF0}" srcOrd="0" destOrd="0" presId="urn:microsoft.com/office/officeart/2008/layout/HorizontalMultiLevelHierarchy"/>
    <dgm:cxn modelId="{19AF9C09-2BE9-41FE-A203-75AA9E5F5397}" type="presParOf" srcId="{42FF6133-2069-4930-8870-6B3D57C3FBF0}" destId="{340C0C03-15E8-468B-AA5F-57C8FB91A67E}" srcOrd="0" destOrd="0" presId="urn:microsoft.com/office/officeart/2008/layout/HorizontalMultiLevelHierarchy"/>
    <dgm:cxn modelId="{1AF975DD-85FD-4303-96C2-FD24C5A11660}" type="presParOf" srcId="{F047A9FF-773C-480A-B90C-94BDC6C1B745}" destId="{22643401-FDC1-42E4-A75E-C6CE54126E5F}" srcOrd="1" destOrd="0" presId="urn:microsoft.com/office/officeart/2008/layout/HorizontalMultiLevelHierarchy"/>
    <dgm:cxn modelId="{373498E2-F2FB-47AF-824A-C08BC45E1F25}" type="presParOf" srcId="{22643401-FDC1-42E4-A75E-C6CE54126E5F}" destId="{CFC84B42-084B-4DC4-B206-B8F20751B822}" srcOrd="0" destOrd="0" presId="urn:microsoft.com/office/officeart/2008/layout/HorizontalMultiLevelHierarchy"/>
    <dgm:cxn modelId="{DFD39DF9-338F-45EB-B334-CCB620C6CD58}" type="presParOf" srcId="{22643401-FDC1-42E4-A75E-C6CE54126E5F}" destId="{5254054D-9409-483D-B4A2-D8238E9B0325}" srcOrd="1" destOrd="0" presId="urn:microsoft.com/office/officeart/2008/layout/HorizontalMultiLevelHierarchy"/>
    <dgm:cxn modelId="{9FC936C9-BF72-4737-9EF9-7294D1D92B51}" type="presParOf" srcId="{F047A9FF-773C-480A-B90C-94BDC6C1B745}" destId="{FD5987CC-8816-465A-801A-42E30780672C}" srcOrd="2" destOrd="0" presId="urn:microsoft.com/office/officeart/2008/layout/HorizontalMultiLevelHierarchy"/>
    <dgm:cxn modelId="{C4F8F2CA-8ECD-429E-BE52-A33286EDB7F1}" type="presParOf" srcId="{FD5987CC-8816-465A-801A-42E30780672C}" destId="{334D3426-7749-46F2-9BE2-E776AB3F20DF}" srcOrd="0" destOrd="0" presId="urn:microsoft.com/office/officeart/2008/layout/HorizontalMultiLevelHierarchy"/>
    <dgm:cxn modelId="{93ADAA62-3AEA-477F-9FA3-DD0CB240BEC7}" type="presParOf" srcId="{F047A9FF-773C-480A-B90C-94BDC6C1B745}" destId="{D3ABF4E6-A9D5-4437-AEC1-46CE225FD013}" srcOrd="3" destOrd="0" presId="urn:microsoft.com/office/officeart/2008/layout/HorizontalMultiLevelHierarchy"/>
    <dgm:cxn modelId="{0CB007DF-D361-43E8-9019-848426D0E18D}" type="presParOf" srcId="{D3ABF4E6-A9D5-4437-AEC1-46CE225FD013}" destId="{75AD9171-2CCC-4505-8493-568D256CDD84}" srcOrd="0" destOrd="0" presId="urn:microsoft.com/office/officeart/2008/layout/HorizontalMultiLevelHierarchy"/>
    <dgm:cxn modelId="{9948E22E-FCFB-4BF9-BDAC-3CE37C97D562}" type="presParOf" srcId="{D3ABF4E6-A9D5-4437-AEC1-46CE225FD013}" destId="{16ECFE70-7BDE-48D7-A421-AC5AD40118E4}" srcOrd="1" destOrd="0" presId="urn:microsoft.com/office/officeart/2008/layout/HorizontalMultiLevelHierarchy"/>
    <dgm:cxn modelId="{87A482BA-0136-4C86-B223-C1390F691DDF}" type="presParOf" srcId="{F047A9FF-773C-480A-B90C-94BDC6C1B745}" destId="{1FCF328C-D1B2-4661-845B-E33B2EDDEA23}" srcOrd="4" destOrd="0" presId="urn:microsoft.com/office/officeart/2008/layout/HorizontalMultiLevelHierarchy"/>
    <dgm:cxn modelId="{A71BDC23-AED3-4695-B46E-68EEE5F77554}" type="presParOf" srcId="{1FCF328C-D1B2-4661-845B-E33B2EDDEA23}" destId="{B697B033-1EC1-4473-A4F0-F30AC994B6EF}" srcOrd="0" destOrd="0" presId="urn:microsoft.com/office/officeart/2008/layout/HorizontalMultiLevelHierarchy"/>
    <dgm:cxn modelId="{71D3E365-2CB0-4F3C-804F-FD0304B4D69D}" type="presParOf" srcId="{F047A9FF-773C-480A-B90C-94BDC6C1B745}" destId="{C51BD581-C17A-4C15-B971-9BB1D4EC5D54}" srcOrd="5" destOrd="0" presId="urn:microsoft.com/office/officeart/2008/layout/HorizontalMultiLevelHierarchy"/>
    <dgm:cxn modelId="{649F5690-BF99-40C7-9D68-749BAD360AC9}" type="presParOf" srcId="{C51BD581-C17A-4C15-B971-9BB1D4EC5D54}" destId="{F5E35433-71F6-41E1-9BA4-26774E80EC1F}" srcOrd="0" destOrd="0" presId="urn:microsoft.com/office/officeart/2008/layout/HorizontalMultiLevelHierarchy"/>
    <dgm:cxn modelId="{FBDF613C-F331-44B7-B530-D243D81BD579}" type="presParOf" srcId="{C51BD581-C17A-4C15-B971-9BB1D4EC5D54}" destId="{5D545BE5-D758-4BB3-A90A-BE198A885357}" srcOrd="1" destOrd="0" presId="urn:microsoft.com/office/officeart/2008/layout/HorizontalMultiLevelHierarchy"/>
    <dgm:cxn modelId="{17AE361E-9C7D-4828-BAF4-9DA601D5EF5E}" type="presParOf" srcId="{F047A9FF-773C-480A-B90C-94BDC6C1B745}" destId="{AD658033-06AF-497A-9339-3AFF2C3F6204}" srcOrd="6" destOrd="0" presId="urn:microsoft.com/office/officeart/2008/layout/HorizontalMultiLevelHierarchy"/>
    <dgm:cxn modelId="{D3962B94-78BA-4BA7-A0CE-65D7AAEFB624}" type="presParOf" srcId="{AD658033-06AF-497A-9339-3AFF2C3F6204}" destId="{FBAB4019-5C7B-432A-A70C-39D656964811}" srcOrd="0" destOrd="0" presId="urn:microsoft.com/office/officeart/2008/layout/HorizontalMultiLevelHierarchy"/>
    <dgm:cxn modelId="{7B7D5590-AE2A-45F3-B1B6-F17734E46724}" type="presParOf" srcId="{F047A9FF-773C-480A-B90C-94BDC6C1B745}" destId="{C4B78CF6-8A39-404B-9247-E7A4CB555761}" srcOrd="7" destOrd="0" presId="urn:microsoft.com/office/officeart/2008/layout/HorizontalMultiLevelHierarchy"/>
    <dgm:cxn modelId="{24E2EF6F-DFDC-46A4-BF5D-C797AA6E6414}" type="presParOf" srcId="{C4B78CF6-8A39-404B-9247-E7A4CB555761}" destId="{6DC7331A-F06F-4BCA-9976-2A07FA369340}" srcOrd="0" destOrd="0" presId="urn:microsoft.com/office/officeart/2008/layout/HorizontalMultiLevelHierarchy"/>
    <dgm:cxn modelId="{151A80CB-F027-40FA-953F-459720B8CD79}" type="presParOf" srcId="{C4B78CF6-8A39-404B-9247-E7A4CB555761}" destId="{87D45D9D-4419-491A-B358-12C58DA74EB8}" srcOrd="1" destOrd="0" presId="urn:microsoft.com/office/officeart/2008/layout/HorizontalMultiLevelHierarchy"/>
    <dgm:cxn modelId="{97F54BE1-29A9-4282-B7C1-7689DC7A792E}" type="presParOf" srcId="{F047A9FF-773C-480A-B90C-94BDC6C1B745}" destId="{309AB581-1F3E-4DB4-A2B6-8405A07843A7}" srcOrd="8" destOrd="0" presId="urn:microsoft.com/office/officeart/2008/layout/HorizontalMultiLevelHierarchy"/>
    <dgm:cxn modelId="{35A0C83D-C510-49FC-9A32-79439220ECCA}" type="presParOf" srcId="{309AB581-1F3E-4DB4-A2B6-8405A07843A7}" destId="{FA068944-2A28-424F-889C-C3E5BAD65A3A}" srcOrd="0" destOrd="0" presId="urn:microsoft.com/office/officeart/2008/layout/HorizontalMultiLevelHierarchy"/>
    <dgm:cxn modelId="{D3217AFA-B84B-44F2-8007-CC513D50EC09}" type="presParOf" srcId="{F047A9FF-773C-480A-B90C-94BDC6C1B745}" destId="{6D6FCC51-70A4-412E-8BAD-3F8DCAD72A4B}" srcOrd="9" destOrd="0" presId="urn:microsoft.com/office/officeart/2008/layout/HorizontalMultiLevelHierarchy"/>
    <dgm:cxn modelId="{41EE4F20-AB68-4507-AA1C-8F89A5F4ED21}" type="presParOf" srcId="{6D6FCC51-70A4-412E-8BAD-3F8DCAD72A4B}" destId="{966B1DEE-3ABA-472F-B121-16CAD929C815}" srcOrd="0" destOrd="0" presId="urn:microsoft.com/office/officeart/2008/layout/HorizontalMultiLevelHierarchy"/>
    <dgm:cxn modelId="{1F781BAB-AA72-46BE-9557-35B01C6187DC}" type="presParOf" srcId="{6D6FCC51-70A4-412E-8BAD-3F8DCAD72A4B}" destId="{C64E008F-96B6-4C08-8761-24B3C94A6C1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AB581-1F3E-4DB4-A2B6-8405A07843A7}">
      <dsp:nvSpPr>
        <dsp:cNvPr id="0" name=""/>
        <dsp:cNvSpPr/>
      </dsp:nvSpPr>
      <dsp:spPr>
        <a:xfrm>
          <a:off x="583863" y="2988332"/>
          <a:ext cx="383205" cy="1509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602" y="0"/>
              </a:lnTo>
              <a:lnTo>
                <a:pt x="191602" y="1509899"/>
              </a:lnTo>
              <a:lnTo>
                <a:pt x="383205" y="150989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36521" y="3704337"/>
        <a:ext cx="77888" cy="77888"/>
      </dsp:txXfrm>
    </dsp:sp>
    <dsp:sp modelId="{AD658033-06AF-497A-9339-3AFF2C3F6204}">
      <dsp:nvSpPr>
        <dsp:cNvPr id="0" name=""/>
        <dsp:cNvSpPr/>
      </dsp:nvSpPr>
      <dsp:spPr>
        <a:xfrm>
          <a:off x="583863" y="2988332"/>
          <a:ext cx="382650" cy="729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325" y="0"/>
              </a:lnTo>
              <a:lnTo>
                <a:pt x="191325" y="729135"/>
              </a:lnTo>
              <a:lnTo>
                <a:pt x="382650" y="72913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4602" y="3332313"/>
        <a:ext cx="41172" cy="41172"/>
      </dsp:txXfrm>
    </dsp:sp>
    <dsp:sp modelId="{1FCF328C-D1B2-4661-845B-E33B2EDDEA23}">
      <dsp:nvSpPr>
        <dsp:cNvPr id="0" name=""/>
        <dsp:cNvSpPr/>
      </dsp:nvSpPr>
      <dsp:spPr>
        <a:xfrm>
          <a:off x="583863" y="2942612"/>
          <a:ext cx="382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2650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65622" y="2978765"/>
        <a:ext cx="19132" cy="19132"/>
      </dsp:txXfrm>
    </dsp:sp>
    <dsp:sp modelId="{FD5987CC-8816-465A-801A-42E30780672C}">
      <dsp:nvSpPr>
        <dsp:cNvPr id="0" name=""/>
        <dsp:cNvSpPr/>
      </dsp:nvSpPr>
      <dsp:spPr>
        <a:xfrm>
          <a:off x="583863" y="2259196"/>
          <a:ext cx="382650" cy="729135"/>
        </a:xfrm>
        <a:custGeom>
          <a:avLst/>
          <a:gdLst/>
          <a:ahLst/>
          <a:cxnLst/>
          <a:rect l="0" t="0" r="0" b="0"/>
          <a:pathLst>
            <a:path>
              <a:moveTo>
                <a:pt x="0" y="729135"/>
              </a:moveTo>
              <a:lnTo>
                <a:pt x="191325" y="729135"/>
              </a:lnTo>
              <a:lnTo>
                <a:pt x="191325" y="0"/>
              </a:lnTo>
              <a:lnTo>
                <a:pt x="382650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54602" y="2603178"/>
        <a:ext cx="41172" cy="41172"/>
      </dsp:txXfrm>
    </dsp:sp>
    <dsp:sp modelId="{42FF6133-2069-4930-8870-6B3D57C3FBF0}">
      <dsp:nvSpPr>
        <dsp:cNvPr id="0" name=""/>
        <dsp:cNvSpPr/>
      </dsp:nvSpPr>
      <dsp:spPr>
        <a:xfrm>
          <a:off x="583863" y="1530061"/>
          <a:ext cx="382650" cy="1458270"/>
        </a:xfrm>
        <a:custGeom>
          <a:avLst/>
          <a:gdLst/>
          <a:ahLst/>
          <a:cxnLst/>
          <a:rect l="0" t="0" r="0" b="0"/>
          <a:pathLst>
            <a:path>
              <a:moveTo>
                <a:pt x="0" y="1458270"/>
              </a:moveTo>
              <a:lnTo>
                <a:pt x="191325" y="1458270"/>
              </a:lnTo>
              <a:lnTo>
                <a:pt x="191325" y="0"/>
              </a:lnTo>
              <a:lnTo>
                <a:pt x="382650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737497" y="2221505"/>
        <a:ext cx="75381" cy="75381"/>
      </dsp:txXfrm>
    </dsp:sp>
    <dsp:sp modelId="{F41BFAEC-BE96-4B92-9275-D35E0AFEAD6B}">
      <dsp:nvSpPr>
        <dsp:cNvPr id="0" name=""/>
        <dsp:cNvSpPr/>
      </dsp:nvSpPr>
      <dsp:spPr>
        <a:xfrm rot="16200000">
          <a:off x="-2233961" y="2696677"/>
          <a:ext cx="5052341" cy="5833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Методы организации образовательной деятельности</a:t>
          </a:r>
          <a:endParaRPr lang="ru-RU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-2233961" y="2696677"/>
        <a:ext cx="5052341" cy="583308"/>
      </dsp:txXfrm>
    </dsp:sp>
    <dsp:sp modelId="{CFC84B42-084B-4DC4-B206-B8F20751B822}">
      <dsp:nvSpPr>
        <dsp:cNvPr id="0" name=""/>
        <dsp:cNvSpPr/>
      </dsp:nvSpPr>
      <dsp:spPr>
        <a:xfrm>
          <a:off x="966513" y="1238406"/>
          <a:ext cx="1913251" cy="5833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Групповая работа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6513" y="1238406"/>
        <a:ext cx="1913251" cy="583308"/>
      </dsp:txXfrm>
    </dsp:sp>
    <dsp:sp modelId="{75AD9171-2CCC-4505-8493-568D256CDD84}">
      <dsp:nvSpPr>
        <dsp:cNvPr id="0" name=""/>
        <dsp:cNvSpPr/>
      </dsp:nvSpPr>
      <dsp:spPr>
        <a:xfrm>
          <a:off x="966513" y="1967542"/>
          <a:ext cx="1913251" cy="5833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Семинары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6513" y="1967542"/>
        <a:ext cx="1913251" cy="583308"/>
      </dsp:txXfrm>
    </dsp:sp>
    <dsp:sp modelId="{F5E35433-71F6-41E1-9BA4-26774E80EC1F}">
      <dsp:nvSpPr>
        <dsp:cNvPr id="0" name=""/>
        <dsp:cNvSpPr/>
      </dsp:nvSpPr>
      <dsp:spPr>
        <a:xfrm>
          <a:off x="966513" y="2696677"/>
          <a:ext cx="1913251" cy="5833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Дискуссия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6513" y="2696677"/>
        <a:ext cx="1913251" cy="583308"/>
      </dsp:txXfrm>
    </dsp:sp>
    <dsp:sp modelId="{6DC7331A-F06F-4BCA-9976-2A07FA369340}">
      <dsp:nvSpPr>
        <dsp:cNvPr id="0" name=""/>
        <dsp:cNvSpPr/>
      </dsp:nvSpPr>
      <dsp:spPr>
        <a:xfrm>
          <a:off x="966513" y="3425813"/>
          <a:ext cx="1913251" cy="5833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Активные методы обучения</a:t>
          </a:r>
          <a:endParaRPr lang="ru-RU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6513" y="3425813"/>
        <a:ext cx="1913251" cy="583308"/>
      </dsp:txXfrm>
    </dsp:sp>
    <dsp:sp modelId="{966B1DEE-3ABA-472F-B121-16CAD929C815}">
      <dsp:nvSpPr>
        <dsp:cNvPr id="0" name=""/>
        <dsp:cNvSpPr/>
      </dsp:nvSpPr>
      <dsp:spPr>
        <a:xfrm>
          <a:off x="967068" y="4206577"/>
          <a:ext cx="1913251" cy="5833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Лекции</a:t>
          </a:r>
          <a:endParaRPr lang="ru-RU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7068" y="4206577"/>
        <a:ext cx="1913251" cy="583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4350" y="2840569"/>
            <a:ext cx="5829300" cy="196003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972050" y="366186"/>
            <a:ext cx="1543050" cy="780203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42900" y="366186"/>
            <a:ext cx="4514850" cy="78020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4290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8615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1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2901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83770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483770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81288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133602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22.04.2021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microsoft.com/office/2007/relationships/hdphoto" Target="../media/hdphoto2.wdp"/><Relationship Id="rId4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5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microsoft.com/office/2007/relationships/hdphoto" Target="../media/hdphoto4.wdp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8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microsoft.com/office/2007/relationships/hdphoto" Target="../media/hdphoto7.wdp"/><Relationship Id="rId4" Type="http://schemas.openxmlformats.org/officeDocument/2006/relationships/image" Target="../media/image8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microsoft.com/office/2007/relationships/hdphoto" Target="../media/hdphoto10.wdp"/><Relationship Id="rId4" Type="http://schemas.openxmlformats.org/officeDocument/2006/relationships/image" Target="../media/image11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064747" y="2267744"/>
            <a:ext cx="4645337" cy="1152128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МЕТОДИЧЕСКОЕ ПОРТФОЛИО</a:t>
            </a:r>
            <a:endParaRPr lang="ru-RU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3" name="Picture 5" descr="https://km.sova.ws/public/sova_sko_km/files/2020/9/7/070920_173718_0ewexulqcf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21" y="5940152"/>
            <a:ext cx="3750511" cy="2808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1916832" y="1333516"/>
            <a:ext cx="49411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Республики </a:t>
            </a:r>
            <a:r>
              <a:rPr lang="ru-RU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Казахстан</a:t>
            </a:r>
          </a:p>
          <a:p>
            <a:pPr algn="ctr"/>
            <a:r>
              <a:rPr lang="kk-KZ" sz="1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образования Северо-Казахстанской области</a:t>
            </a:r>
            <a:endParaRPr lang="ru-RU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5" y="131084"/>
            <a:ext cx="1208123" cy="120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2569373" y="3645128"/>
            <a:ext cx="37110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k-KZ" altLang="ru-RU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Бикбаева </a:t>
            </a:r>
          </a:p>
          <a:p>
            <a:pPr algn="ctr"/>
            <a:r>
              <a:rPr lang="kk-KZ" altLang="ru-RU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Вера Павловна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383868" y="5001293"/>
            <a:ext cx="4143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altLang="ru-RU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дошкольных дисциплин </a:t>
            </a:r>
          </a:p>
          <a:p>
            <a:pPr algn="ctr"/>
            <a:r>
              <a:rPr lang="ru-RU" altLang="ru-RU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колледжа имени </a:t>
            </a:r>
            <a:r>
              <a:rPr lang="ru-RU" altLang="ru-RU" dirty="0" err="1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endParaRPr lang="ru-RU" altLang="ru-RU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40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D:\моя аттестация 2020\скан документов для атестац\Бикбаева Вера_page-0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49" y="1524744"/>
            <a:ext cx="3832438" cy="54235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976488" y="6732240"/>
            <a:ext cx="5040560" cy="9361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экспертов в рамках проведения регионального чемпионата профессионального  мастерства Северо-Казахстанской области «</a:t>
            </a:r>
            <a:r>
              <a:rPr lang="en-US" sz="1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Worldskills</a:t>
            </a:r>
            <a:r>
              <a:rPr lang="en-US" sz="1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Kazakhstan 2020</a:t>
            </a:r>
            <a:r>
              <a:rPr lang="ru-RU" sz="1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в объеме 8 академических часов</a:t>
            </a:r>
            <a:endParaRPr lang="ru-RU" sz="1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1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22607" y="3131840"/>
            <a:ext cx="64218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Сведения </a:t>
            </a:r>
            <a:r>
              <a:rPr lang="ru-RU" sz="54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 </a:t>
            </a:r>
            <a:r>
              <a:rPr lang="ru-RU" sz="5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наградах</a:t>
            </a:r>
          </a:p>
        </p:txBody>
      </p:sp>
    </p:spTree>
    <p:extLst>
      <p:ext uri="{BB962C8B-B14F-4D97-AF65-F5344CB8AC3E}">
        <p14:creationId xmlns:p14="http://schemas.microsoft.com/office/powerpoint/2010/main" val="32300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D:\моя аттестация 2020\документы для электр портфолио 2020\документы для электр портфолио 2020\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68" y="1403648"/>
            <a:ext cx="4392488" cy="6308814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9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41" y="2339752"/>
            <a:ext cx="5964545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6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D:\пед колледж\моя аттестация 2020\скан документов для атестац\благо письмо ЦМРИТО.jpe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737" t="3645" r="1466" b="7047"/>
          <a:stretch>
            <a:fillRect/>
          </a:stretch>
        </p:blipFill>
        <p:spPr bwMode="auto">
          <a:xfrm>
            <a:off x="714356" y="2071670"/>
            <a:ext cx="6000793" cy="420055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603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моя аттестация 2020\скан документов для атестац\Благодарность WSK 19 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56168" y="4048689"/>
            <a:ext cx="3032574" cy="424715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83568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D:\моя аттестация 2020\скан документов для атестац\тед конф09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1874" r="7607" b="3421"/>
          <a:stretch/>
        </p:blipFill>
        <p:spPr bwMode="auto">
          <a:xfrm rot="16200000">
            <a:off x="1496519" y="856416"/>
            <a:ext cx="2959426" cy="427904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60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2656" y="1259632"/>
            <a:ext cx="6172200" cy="1008112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и динамика </a:t>
            </a:r>
            <a:br>
              <a:rPr lang="ru-RU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развития качества знаний</a:t>
            </a:r>
            <a:endParaRPr lang="ru-RU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:\моя аттестация 2020\документы для электр портфолио 2020\документы для электр портфолио 2020\6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2" t="15191" r="3728" b="63435"/>
          <a:stretch/>
        </p:blipFill>
        <p:spPr bwMode="auto">
          <a:xfrm>
            <a:off x="652024" y="2295728"/>
            <a:ext cx="5169414" cy="182199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моя аттестация 2020\документы для электр портфолио 2020\документы для электр портфолио 2020\6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62603" r="3354" b="16149"/>
          <a:stretch/>
        </p:blipFill>
        <p:spPr bwMode="auto">
          <a:xfrm>
            <a:off x="1772816" y="4117724"/>
            <a:ext cx="5052002" cy="17414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моя аттестация 2020\документы для электр портфолио 2020\документы для электр портфолио 2020\6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38377" r="3354" b="38886"/>
          <a:stretch/>
        </p:blipFill>
        <p:spPr bwMode="auto">
          <a:xfrm>
            <a:off x="729955" y="5868144"/>
            <a:ext cx="5013553" cy="18493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6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908720" y="1259632"/>
            <a:ext cx="5174332" cy="893448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олимпиадах, </a:t>
            </a:r>
            <a:br>
              <a:rPr lang="ru-RU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профессиональных конкурсах</a:t>
            </a:r>
            <a:endParaRPr lang="ru-RU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" name="Picture 3" descr="D:\моя аттестация 2020\документы для электр портфолио 2020\документы для электр портфолио 2020\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932" y="2411760"/>
            <a:ext cx="4904805" cy="347014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Горизонтальный свиток 4"/>
          <p:cNvSpPr/>
          <p:nvPr/>
        </p:nvSpPr>
        <p:spPr>
          <a:xfrm>
            <a:off x="1213385" y="6156176"/>
            <a:ext cx="5184576" cy="1296144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Международном </a:t>
            </a:r>
            <a:r>
              <a:rPr lang="ru-RU" sz="1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педагогическиом</a:t>
            </a:r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конкурсе «Мир педагога – 2020» по номинации «Лучший опыт практической </a:t>
            </a:r>
            <a:r>
              <a:rPr lang="ru-RU" sz="1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деятеьности</a:t>
            </a:r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современного педагога»</a:t>
            </a:r>
            <a:endParaRPr lang="ru-RU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8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D:\моя аттестация 2020\документы для электр портфолио 2020\документы для электр портфолио 2020\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45" y="1475656"/>
            <a:ext cx="3483541" cy="49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Горизонтальный свиток 3"/>
          <p:cNvSpPr/>
          <p:nvPr/>
        </p:nvSpPr>
        <p:spPr>
          <a:xfrm>
            <a:off x="1202026" y="6524835"/>
            <a:ext cx="5184576" cy="1296144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Всероссийский творческий дистанционный  конкурс с международным участием</a:t>
            </a:r>
            <a:endParaRPr lang="ru-RU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5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332656" y="1259632"/>
            <a:ext cx="6172200" cy="792088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Достижения студентов</a:t>
            </a:r>
            <a:endParaRPr lang="ru-RU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овое поле 1"/>
          <p:cNvSpPr txBox="1">
            <a:spLocks noChangeArrowheads="1"/>
          </p:cNvSpPr>
          <p:nvPr/>
        </p:nvSpPr>
        <p:spPr bwMode="auto">
          <a:xfrm>
            <a:off x="188640" y="1907704"/>
            <a:ext cx="6744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Региональный чемпионат </a:t>
            </a:r>
            <a:r>
              <a:rPr lang="en-US" alt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Worldskills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Kazakhstan 2019</a:t>
            </a:r>
          </a:p>
        </p:txBody>
      </p:sp>
      <p:pic>
        <p:nvPicPr>
          <p:cNvPr id="3074" name="Picture 2" descr="D:\моя аттестация 2020\документы для электр портфолио 2020\документы для электр портфолио 2020\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94" y="2411760"/>
            <a:ext cx="4330825" cy="3047132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9974" y="5724128"/>
            <a:ext cx="6201823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Региональный </a:t>
            </a:r>
            <a:r>
              <a:rPr lang="ru-RU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чемпионат </a:t>
            </a:r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WS</a:t>
            </a:r>
            <a:r>
              <a:rPr lang="ru-RU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algn="ctr">
              <a:defRPr/>
            </a:pPr>
            <a:r>
              <a:rPr lang="ru-RU" sz="2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по компетенции</a:t>
            </a:r>
            <a:r>
              <a:rPr lang="ru-RU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ru-RU" sz="2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«Дошкольное воспитание и обучение»</a:t>
            </a:r>
            <a:endParaRPr lang="en-US" sz="20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проведения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популяризация педагогической профессии, выявление и отбор лучших представителей специальности для дальнейшего их участия в национальном чемпионате </a:t>
            </a:r>
            <a:r>
              <a:rPr lang="ru-RU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WorldSkills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7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892" y="971599"/>
            <a:ext cx="10112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194621" y="1474837"/>
            <a:ext cx="4464496" cy="8363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lang="kk-KZ" sz="4800" b="1" dirty="0" smtClean="0">
                <a:solidFill>
                  <a:srgbClr val="002060"/>
                </a:solidFill>
                <a:latin typeface="Times New Roman" pitchFamily="18" charset="0"/>
              </a:rPr>
              <a:t>Бикбаева </a:t>
            </a:r>
          </a:p>
          <a:p>
            <a:pPr algn="ctr"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lang="kk-KZ" sz="4800" b="1" dirty="0" smtClean="0">
                <a:solidFill>
                  <a:srgbClr val="002060"/>
                </a:solidFill>
                <a:latin typeface="Times New Roman" pitchFamily="18" charset="0"/>
              </a:rPr>
              <a:t>Вера Павловна</a:t>
            </a:r>
            <a:endParaRPr lang="ru-RU" sz="4800" dirty="0">
              <a:solidFill>
                <a:srgbClr val="002060"/>
              </a:solidFill>
              <a:latin typeface="Calibri Ligh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3237" y="5904917"/>
            <a:ext cx="62492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дошкольных дисциплин</a:t>
            </a:r>
          </a:p>
          <a:p>
            <a:pPr algn="ctr"/>
            <a:r>
              <a:rPr lang="ru-RU" alt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колледжа имени </a:t>
            </a:r>
            <a:r>
              <a:rPr lang="ru-RU" altLang="ru-RU" sz="2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endParaRPr lang="ru-RU" altLang="ru-RU" sz="2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D:\WORLDSKILS\WSK 2019 на республике\фото с конкурса\Бикбаева В.П.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1"/>
          <a:stretch/>
        </p:blipFill>
        <p:spPr bwMode="auto">
          <a:xfrm>
            <a:off x="2058979" y="3109138"/>
            <a:ext cx="2735779" cy="2795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627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Текстовое поле 1"/>
          <p:cNvSpPr txBox="1">
            <a:spLocks noChangeArrowheads="1"/>
          </p:cNvSpPr>
          <p:nvPr/>
        </p:nvSpPr>
        <p:spPr bwMode="auto">
          <a:xfrm>
            <a:off x="1268760" y="1403648"/>
            <a:ext cx="43204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Республиканский  чемпионат </a:t>
            </a:r>
            <a:r>
              <a:rPr lang="en-US" alt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Worldskills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Kazakhstan 2019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323586" y="6948264"/>
            <a:ext cx="440967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компетенция:</a:t>
            </a:r>
            <a:endParaRPr lang="ru-RU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ru-RU" sz="1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ru-RU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«Дошкольное воспитание и обучение» </a:t>
            </a:r>
            <a:endParaRPr lang="ru-RU" sz="14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ru-RU" altLang="en-US" sz="1400" dirty="0" err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Аубакирова</a:t>
            </a:r>
            <a:r>
              <a:rPr lang="ru-RU" altLang="en-US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ru-RU" altLang="en-US" sz="1400" dirty="0" err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Рузанна</a:t>
            </a:r>
            <a:r>
              <a:rPr lang="ru-RU" altLang="en-US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(1 </a:t>
            </a:r>
            <a:r>
              <a:rPr lang="ru-RU" altLang="en-US" sz="1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место)</a:t>
            </a:r>
          </a:p>
        </p:txBody>
      </p:sp>
      <p:pic>
        <p:nvPicPr>
          <p:cNvPr id="4098" name="Picture 2" descr="D:\моя аттестация 2020\документы для электр портфолио 2020\документы для электр портфолио 2020\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2411760"/>
            <a:ext cx="2659247" cy="376300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WORLDSKILS\WSK 2019 на республике\фото с конкурса\IMG-20191111-WA006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81" y="2082731"/>
            <a:ext cx="2495600" cy="1663083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WORLDSKILS\WSK 2019 на республике\фото с конкурса\1606720116567_page-000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" r="50000" b="2420"/>
          <a:stretch/>
        </p:blipFill>
        <p:spPr bwMode="auto">
          <a:xfrm>
            <a:off x="3641041" y="3873829"/>
            <a:ext cx="2223764" cy="1453302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WORLDSKILS\WSK 2019 на республике\фото с конкурса\1606720116567_page-000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1"/>
          <a:stretch/>
        </p:blipFill>
        <p:spPr bwMode="auto">
          <a:xfrm>
            <a:off x="4542599" y="5469155"/>
            <a:ext cx="2093282" cy="141121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2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Текстовое поле 1"/>
          <p:cNvSpPr txBox="1">
            <a:spLocks noChangeArrowheads="1"/>
          </p:cNvSpPr>
          <p:nvPr/>
        </p:nvSpPr>
        <p:spPr bwMode="auto">
          <a:xfrm>
            <a:off x="207099" y="1763688"/>
            <a:ext cx="6744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Региональный чемпионат </a:t>
            </a:r>
            <a:r>
              <a:rPr lang="en-US" alt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Worldskills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Kazakhstan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</a:t>
            </a:r>
            <a:r>
              <a:rPr lang="ru-RU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</a:t>
            </a:r>
            <a:endParaRPr lang="en-US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170" name="Picture 2" descr="D:\моя аттестация 2020\скан документов для атестац\Полей катя 3 ст 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2009" y="1832449"/>
            <a:ext cx="2513781" cy="3528392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323586" y="6948264"/>
            <a:ext cx="440967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компетенция:</a:t>
            </a:r>
            <a:endParaRPr lang="ru-RU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ru-RU" sz="1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ru-RU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«Дошкольное воспитание и обучение» </a:t>
            </a:r>
            <a:endParaRPr lang="ru-RU" sz="14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ru-RU" altLang="en-US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Полей Екатерина (3 </a:t>
            </a:r>
            <a:r>
              <a:rPr lang="ru-RU" altLang="en-US" sz="1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место)</a:t>
            </a:r>
          </a:p>
        </p:txBody>
      </p:sp>
      <p:pic>
        <p:nvPicPr>
          <p:cNvPr id="7171" name="Picture 3" descr="D:\WORLDSKILS\РЧ WSK 2020\фото РЧ 2020\Снимок экрана (170)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r="7833" b="12467"/>
          <a:stretch/>
        </p:blipFill>
        <p:spPr bwMode="auto">
          <a:xfrm>
            <a:off x="870220" y="5199549"/>
            <a:ext cx="2952328" cy="1603719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WORLDSKILS\РЧ WSK 2020\фото РЧ 2020\Снимок экрана (51)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/>
          <a:stretch/>
        </p:blipFill>
        <p:spPr bwMode="auto">
          <a:xfrm>
            <a:off x="4528632" y="2699791"/>
            <a:ext cx="2215862" cy="1440161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WORLDSKILS\РЧ WSK 2020\фото РЧ 2020\Снимок экрана (17)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0" r="1875"/>
          <a:stretch/>
        </p:blipFill>
        <p:spPr bwMode="auto">
          <a:xfrm>
            <a:off x="4152775" y="5068579"/>
            <a:ext cx="2594964" cy="1734689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7"/>
          <a:stretch/>
        </p:blipFill>
        <p:spPr>
          <a:xfrm>
            <a:off x="572598" y="4644008"/>
            <a:ext cx="3022878" cy="1830283"/>
          </a:xfrm>
          <a:prstGeom prst="roundRect">
            <a:avLst>
              <a:gd name="adj" fmla="val 16667"/>
            </a:avLst>
          </a:prstGeom>
          <a:ln>
            <a:solidFill>
              <a:srgbClr val="00B0F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5675" b="13191"/>
          <a:stretch/>
        </p:blipFill>
        <p:spPr>
          <a:xfrm>
            <a:off x="3719513" y="4644007"/>
            <a:ext cx="2886919" cy="1830283"/>
          </a:xfrm>
          <a:prstGeom prst="roundRect">
            <a:avLst>
              <a:gd name="adj" fmla="val 16667"/>
            </a:avLst>
          </a:prstGeom>
          <a:ln>
            <a:solidFill>
              <a:srgbClr val="00B0F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194" name="Picture 2" descr="D:\моя аттестация 2020\скан документов для атестац\алена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t="6489" r="4465" b="6637"/>
          <a:stretch/>
        </p:blipFill>
        <p:spPr bwMode="auto">
          <a:xfrm>
            <a:off x="2007704" y="2236304"/>
            <a:ext cx="3419061" cy="2226366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овое поле 1"/>
          <p:cNvSpPr txBox="1">
            <a:spLocks noChangeArrowheads="1"/>
          </p:cNvSpPr>
          <p:nvPr/>
        </p:nvSpPr>
        <p:spPr bwMode="auto">
          <a:xfrm>
            <a:off x="198784" y="1362139"/>
            <a:ext cx="67444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Конкурс профессионального мастерства </a:t>
            </a:r>
          </a:p>
          <a:p>
            <a:pPr algn="ctr"/>
            <a:r>
              <a:rPr lang="ru-RU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«Сердце отдаю детям» 2018</a:t>
            </a:r>
            <a:endParaRPr lang="en-US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118" y="6678042"/>
            <a:ext cx="6201823" cy="9848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Конкурс профессионального </a:t>
            </a:r>
            <a:r>
              <a:rPr lang="ru-RU" sz="1400" dirty="0" err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матсерства</a:t>
            </a:r>
            <a:r>
              <a:rPr lang="ru-RU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«Сердце отдаю детям»,  проводимого в рамках международного сотрудничества Петропавловского гуманитарного колледжа им. М. Жумабаева и Омского педагогического колледжа № 1</a:t>
            </a:r>
            <a:endParaRPr lang="en-US" sz="14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Юдина Алена (1 место)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D:\моя аттестация 2020\документы для электр портфолио 2020\документы для электр портфолио 2020\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059" y="1907703"/>
            <a:ext cx="2785339" cy="202419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моя аттестация 2020\документы для электр портфолио 2020\документы для электр портфолио 2020\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58" y="1907703"/>
            <a:ext cx="2785337" cy="202419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84087" y="1136275"/>
            <a:ext cx="6172200" cy="792088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Достижения студентов</a:t>
            </a:r>
            <a:endParaRPr lang="ru-RU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20" name="Picture 4" descr="D:\моя аттестация 2020\документы для электр портфолио 2020\документы для электр портфолио 2020\2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56" y="4067944"/>
            <a:ext cx="3090461" cy="2245939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2670" y="6516216"/>
            <a:ext cx="620182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Республиканская  олимпиада  «</a:t>
            </a:r>
            <a:r>
              <a:rPr lang="ru-RU" sz="16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Ұлы</a:t>
            </a:r>
            <a: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дала </a:t>
            </a:r>
            <a:r>
              <a:rPr lang="ru-RU" sz="16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жастары</a:t>
            </a:r>
            <a: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 </a:t>
            </a:r>
            <a:b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программы </a:t>
            </a:r>
            <a:r>
              <a:rPr lang="ru-RU" sz="16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Рухани</a:t>
            </a:r>
            <a: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жанғыру</a:t>
            </a:r>
            <a: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/>
            </a:pPr>
            <a:r>
              <a:rPr lang="ru-RU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Кузнецова Наталья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 место), </a:t>
            </a:r>
            <a:r>
              <a:rPr lang="ru-RU" sz="1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Рейнгардт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Ирина (3 место)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39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77504" y="1304328"/>
            <a:ext cx="6172200" cy="627413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Достижения студентов</a:t>
            </a:r>
            <a:endParaRPr lang="ru-RU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D:\моя аттестация 2020\скан документов для атестац\Топ 100 Аубакирова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0"/>
          <a:stretch/>
        </p:blipFill>
        <p:spPr bwMode="auto">
          <a:xfrm rot="5400000">
            <a:off x="1240105" y="2059216"/>
            <a:ext cx="2376264" cy="3369384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моя аттестация 2020\скан документов для атестац\Топ 100 Сексенбай Улдай_page-0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80" y="2123728"/>
            <a:ext cx="2494849" cy="3528392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1923" y="6084168"/>
            <a:ext cx="5907781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«ТОП 100 студентов колледжей РК</a:t>
            </a:r>
            <a: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реализуемый Министерством </a:t>
            </a:r>
            <a:r>
              <a:rPr lang="ru-RU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 и науки Республики Казахстан в рамках реализации государственной программы развития образования и науки Республики Казахстан на 2020-2025 </a:t>
            </a:r>
            <a:r>
              <a:rPr lang="ru-RU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годы.  </a:t>
            </a:r>
            <a:r>
              <a:rPr lang="ru-RU" sz="14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Аубакирова</a:t>
            </a:r>
            <a:r>
              <a:rPr lang="ru-RU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Рузанна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Сексенбай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Ұлдай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 descr="D:\моя аттестация 2020\скан документов для атестац\Фечь Алёна Александровна_page-0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957" y="2881303"/>
            <a:ext cx="3110958" cy="2199691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D:\моя аттестация 2020\скан документов для атестац\Эссе Восипенок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2934" r="3811" b="2236"/>
          <a:stretch/>
        </p:blipFill>
        <p:spPr bwMode="auto">
          <a:xfrm rot="5400000">
            <a:off x="1362129" y="4515878"/>
            <a:ext cx="2477557" cy="367240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:\моя аттестация 2020\скан документов для атестац\тед конф студ09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"/>
          <a:stretch/>
        </p:blipFill>
        <p:spPr bwMode="auto">
          <a:xfrm rot="16200000">
            <a:off x="1086033" y="1320140"/>
            <a:ext cx="2195664" cy="3126354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04664" y="1149076"/>
            <a:ext cx="6172200" cy="627413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Достижения студентов</a:t>
            </a:r>
            <a:endParaRPr lang="ru-RU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378904" y="2843808"/>
            <a:ext cx="6172200" cy="627413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r>
              <a:rPr lang="ru-RU" b="1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Научно-методическая</a:t>
            </a:r>
            <a:r>
              <a:rPr lang="ru-RU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деятельность</a:t>
            </a:r>
            <a:endParaRPr lang="ru-RU" b="1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2" y="4716016"/>
            <a:ext cx="2376264" cy="247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0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Горизонтальный свиток 3"/>
          <p:cNvSpPr/>
          <p:nvPr/>
        </p:nvSpPr>
        <p:spPr>
          <a:xfrm>
            <a:off x="1558881" y="1835696"/>
            <a:ext cx="4178026" cy="2160240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Научно-методическая проблема:</a:t>
            </a:r>
          </a:p>
          <a:p>
            <a:pPr algn="ctr"/>
            <a:r>
              <a:rPr lang="ru-RU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«Повышение педагогического мастерства через использование  современных педагогических технологий на занятиях»</a:t>
            </a:r>
          </a:p>
        </p:txBody>
      </p:sp>
      <p:pic>
        <p:nvPicPr>
          <p:cNvPr id="6" name="Picture 2" descr="https://krot.info/uploads/posts/2020-01/1579329484_64-1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17" y="4572000"/>
            <a:ext cx="2232248" cy="266297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krot.info/uploads/posts/2020-01/1579329484_64-1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68" y="4572000"/>
            <a:ext cx="2232248" cy="266297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230758" y="4995545"/>
            <a:ext cx="2434580" cy="18158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1600" b="1" u="sng" dirty="0"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Педагогическая концепция: </a:t>
            </a:r>
          </a:p>
          <a:p>
            <a:pPr algn="ctr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каждого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студента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развитие его интереса к предмету – только в этом залог успеха обучения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19051" y="4912871"/>
            <a:ext cx="2434580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ru-RU" sz="1600" b="1" u="sng" dirty="0" smtClean="0"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Педагогическое </a:t>
            </a:r>
          </a:p>
          <a:p>
            <a:pPr algn="ctr"/>
            <a:r>
              <a:rPr lang="ru-RU" sz="1600" b="1" u="sng" dirty="0" smtClean="0"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кредо: </a:t>
            </a:r>
          </a:p>
          <a:p>
            <a:pPr algn="ctr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учить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своих детей так, чтобы захотел учиться каждый. Вместе идти вперед и не останавливаться на достигнутом.</a:t>
            </a:r>
          </a:p>
          <a:p>
            <a:pPr algn="ctr"/>
            <a:endParaRPr lang="ru-RU" sz="1600" b="1" u="sng" dirty="0">
              <a:solidFill>
                <a:srgbClr val="00206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8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755576"/>
            <a:ext cx="10064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93232" y="1403648"/>
            <a:ext cx="5976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Инновационные  образовательные технологии, используемые в педагогической деятельности</a:t>
            </a:r>
            <a:endParaRPr lang="ru-RU" sz="24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07438" y="2693121"/>
            <a:ext cx="53681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своей педагогической практике  использую следующие инновационные образовательные технологии, соответствующие целям и задачам Государственной программы развития образования в Республике Казахстан на 2020-2025 годы: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107438" y="4355976"/>
            <a:ext cx="489654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  <a:tabLst>
                <a:tab pos="3657600" algn="l"/>
              </a:tabLst>
            </a:pPr>
            <a:endParaRPr lang="kk-KZ" sz="8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16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модульная технология </a:t>
            </a: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16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кредитно-модульная технология</a:t>
            </a: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ru-RU" sz="16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игровые технологии</a:t>
            </a: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обучение в сотрудничестве</a:t>
            </a:r>
            <a:endParaRPr lang="ru-RU" sz="16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16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kk-KZ" sz="16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истанционная технология обучения</a:t>
            </a: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16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kk-KZ" sz="16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ехнология работы с одаренными студентами</a:t>
            </a: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16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Личностно-оринтированные технологии</a:t>
            </a:r>
            <a:r>
              <a:rPr lang="kk-KZ" sz="16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44" y="6563478"/>
            <a:ext cx="2427387" cy="161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5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24063" y="4750163"/>
            <a:ext cx="2828125" cy="33006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084321315"/>
              </p:ext>
            </p:extLst>
          </p:nvPr>
        </p:nvGraphicFramePr>
        <p:xfrm>
          <a:off x="908720" y="2021607"/>
          <a:ext cx="2880320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064821" y="5042907"/>
            <a:ext cx="247338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Приемы обучения</a:t>
            </a:r>
          </a:p>
          <a:p>
            <a:pPr algn="ctr"/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Лекция со стопами»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Индивидуальная карта помет«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«Составление кластера»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«Мозговой штурм»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k-KZ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«Джигсо»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k-KZ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«Блум» </a:t>
            </a:r>
            <a:endParaRPr lang="ru-RU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7" r="10495" b="29723"/>
          <a:stretch/>
        </p:blipFill>
        <p:spPr bwMode="auto">
          <a:xfrm>
            <a:off x="4123689" y="1979712"/>
            <a:ext cx="2355651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8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253" y="721640"/>
            <a:ext cx="10112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620688" y="1332882"/>
            <a:ext cx="5410738" cy="83637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lang="ru-RU" b="1" dirty="0" smtClean="0">
                <a:solidFill>
                  <a:srgbClr val="520E4A"/>
                </a:solidFill>
                <a:latin typeface="Times New Roman" pitchFamily="18" charset="0"/>
              </a:rPr>
              <a:t>Информация о педагоге</a:t>
            </a:r>
            <a:r>
              <a:rPr lang="ru-RU" dirty="0" smtClean="0">
                <a:solidFill>
                  <a:srgbClr val="520E4A"/>
                </a:solidFill>
                <a:latin typeface="Calibri Light"/>
              </a:rPr>
              <a:t> </a:t>
            </a:r>
            <a:endParaRPr lang="ru-RU" dirty="0">
              <a:solidFill>
                <a:srgbClr val="520E4A"/>
              </a:solidFill>
              <a:latin typeface="Calibri Light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2145486" y="2928601"/>
            <a:ext cx="4709809" cy="4902715"/>
            <a:chOff x="1962676" y="2185057"/>
            <a:chExt cx="4709809" cy="4902715"/>
          </a:xfrm>
        </p:grpSpPr>
        <p:pic>
          <p:nvPicPr>
            <p:cNvPr id="16" name="Picture 2" descr="https://static6.depositphotos.com/1068191/561/i/950/depositphotos_5612507-stock-photo-blank-notebook-with-pen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8598" r="46663" b="10247"/>
            <a:stretch/>
          </p:blipFill>
          <p:spPr bwMode="auto">
            <a:xfrm flipH="1">
              <a:off x="1962676" y="2185057"/>
              <a:ext cx="4709809" cy="49027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Прямоугольник 17"/>
            <p:cNvSpPr/>
            <p:nvPr/>
          </p:nvSpPr>
          <p:spPr>
            <a:xfrm>
              <a:off x="2247363" y="2341858"/>
              <a:ext cx="4263318" cy="44135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7063">
                <a:lnSpc>
                  <a:spcPct val="120000"/>
                </a:lnSpc>
              </a:pPr>
              <a:r>
                <a:rPr lang="kk-KZ" altLang="ru-RU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Дата рождения: </a:t>
              </a:r>
              <a:r>
                <a:rPr lang="ru-RU" altLang="ru-RU" b="1" dirty="0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15.09.1979</a:t>
              </a:r>
              <a:endParaRPr lang="en-US" altLang="ru-RU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27063">
                <a:lnSpc>
                  <a:spcPct val="120000"/>
                </a:lnSpc>
              </a:pPr>
              <a:r>
                <a:rPr lang="ru-RU" altLang="ru-RU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Образование: </a:t>
              </a:r>
              <a:r>
                <a:rPr lang="ru-RU" altLang="ru-RU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СКГУ </a:t>
              </a:r>
              <a:r>
                <a:rPr lang="ru-RU" altLang="ru-RU" dirty="0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им. </a:t>
              </a:r>
              <a:r>
                <a:rPr lang="ru-RU" altLang="ru-RU" dirty="0" err="1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М.Козыбаева</a:t>
              </a:r>
              <a:r>
                <a:rPr lang="ru-RU" altLang="ru-RU" dirty="0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2009 </a:t>
              </a:r>
              <a:r>
                <a:rPr lang="ru-RU" altLang="ru-RU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г., специальность </a:t>
              </a:r>
              <a:r>
                <a:rPr lang="ru-RU" altLang="ru-RU" dirty="0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«Дошкольное обучение и воспитание»</a:t>
              </a:r>
              <a:endPara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27063">
                <a:lnSpc>
                  <a:spcPct val="120000"/>
                </a:lnSpc>
              </a:pPr>
              <a:r>
                <a:rPr lang="ru-RU" altLang="ru-RU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Место работы: </a:t>
              </a:r>
              <a:r>
                <a:rPr lang="ru-RU" altLang="ru-RU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КГКП «Высший колледж </a:t>
              </a:r>
              <a:r>
                <a:rPr lang="ru-RU" altLang="ru-RU" dirty="0" err="1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им.М.Жумабаева</a:t>
              </a:r>
              <a:r>
                <a:rPr lang="ru-RU" altLang="ru-RU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»</a:t>
              </a:r>
            </a:p>
            <a:p>
              <a:pPr marL="627063">
                <a:lnSpc>
                  <a:spcPct val="120000"/>
                </a:lnSpc>
              </a:pPr>
              <a:r>
                <a:rPr lang="ru-RU" altLang="ru-RU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Должность: </a:t>
              </a:r>
              <a:r>
                <a:rPr lang="ru-RU" altLang="ru-RU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преподаватель </a:t>
              </a:r>
              <a:r>
                <a:rPr lang="ru-RU" altLang="ru-RU" dirty="0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дошкольных дисциплин</a:t>
              </a:r>
              <a:endPara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27063">
                <a:lnSpc>
                  <a:spcPct val="120000"/>
                </a:lnSpc>
              </a:pPr>
              <a:r>
                <a:rPr lang="ru-RU" altLang="ru-RU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Педагогический стаж: </a:t>
              </a:r>
              <a:r>
                <a:rPr lang="ru-RU" altLang="ru-RU" dirty="0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 лет</a:t>
              </a:r>
              <a:endPara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27063">
                <a:lnSpc>
                  <a:spcPct val="120000"/>
                </a:lnSpc>
              </a:pPr>
              <a:r>
                <a:rPr lang="ru-RU" altLang="ru-RU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Стаж работы в должности: </a:t>
              </a:r>
              <a:r>
                <a:rPr lang="ru-RU" altLang="ru-RU" dirty="0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г.</a:t>
              </a:r>
              <a:endPara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27063">
                <a:lnSpc>
                  <a:spcPct val="120000"/>
                </a:lnSpc>
              </a:pPr>
              <a:r>
                <a:rPr lang="ru-RU" altLang="ru-RU" b="1" dirty="0" err="1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Категория:</a:t>
              </a:r>
              <a:r>
                <a:rPr lang="ru-RU" altLang="ru-RU" dirty="0" err="1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педагог-исследователь</a:t>
              </a:r>
              <a:endPara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627063">
                <a:lnSpc>
                  <a:spcPct val="120000"/>
                </a:lnSpc>
              </a:pPr>
              <a:r>
                <a:rPr lang="ru-RU" altLang="ru-RU" b="1" dirty="0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Год </a:t>
              </a:r>
              <a:r>
                <a:rPr lang="ru-RU" altLang="ru-RU" b="1" dirty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последней аттестации: </a:t>
              </a:r>
              <a:r>
                <a:rPr lang="ru-RU" altLang="ru-RU" dirty="0" smtClean="0">
                  <a:solidFill>
                    <a:srgbClr val="00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2020г. </a:t>
              </a:r>
              <a:endPara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098" name="Picture 2" descr="D:\WORLDSKILS\WSK 2019 на республике\фото с конкурса\IMG-20191111-WA005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9" t="2152" r="27806" b="17212"/>
          <a:stretch/>
        </p:blipFill>
        <p:spPr bwMode="auto">
          <a:xfrm>
            <a:off x="404664" y="2044118"/>
            <a:ext cx="2589640" cy="340147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5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857" y="469181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 descr="D:\моя аттестация 2020\скан документов для атестац\свидет обобщен опыта Бикбаева В.П.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60493" y="794849"/>
            <a:ext cx="3625046" cy="498666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48680" y="5292080"/>
            <a:ext cx="6048672" cy="23762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Творческий отчет на тему: «Повышение педагогического мастерства через использование  современных педагогических технологий на занятиях» заслушан на заседании методического совета КГКП «Высший колледж имени </a:t>
            </a:r>
            <a:r>
              <a:rPr lang="ru-RU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протокол № 1 от 29 августа 2019 г.</a:t>
            </a:r>
          </a:p>
          <a:p>
            <a:pPr algn="ctr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соответствии с решением экспертной комиссии научно-методического совета по изучению и обобщению педагогического опыта КГУ «Центр методической работы и информационных технологий в сфере образования» </a:t>
            </a:r>
            <a:r>
              <a:rPr lang="ru-RU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акимата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Северо- Казахстанской области обобщен педагогический опыт </a:t>
            </a:r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Свидетельство  № 1169  об обобщении педагогического опыта, 28 октября 2019 г.)</a:t>
            </a:r>
          </a:p>
        </p:txBody>
      </p:sp>
    </p:spTree>
    <p:extLst>
      <p:ext uri="{BB962C8B-B14F-4D97-AF65-F5344CB8AC3E}">
        <p14:creationId xmlns:p14="http://schemas.microsoft.com/office/powerpoint/2010/main" val="27771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92696" y="1763688"/>
            <a:ext cx="5832648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 на практике  интерактивных форм и методов работы показывает, что применяемые стратегии действительно помогают формированию у студентов навыков общения, сотрудничества, работы в команде.</a:t>
            </a:r>
          </a:p>
          <a:p>
            <a:pPr algn="just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 именно: групповая работа – дает возможность  для развития  критического мышления студентов, развития лидерских качеств каждого, диалоговое обучение учит нас слушать и слышать каждого,  помогает прислушиваться к мнению,  считаться с мнением своих коллег, но при этом придерживаться своей точки зрения.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00708" y="6732240"/>
            <a:ext cx="572828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чтобы учебные группы успешно работали целесообразно формировать их из студентов с разными учебными возможностями. В этих группах студенты, обладая разной обучаемостью, интересами и работоспособностью, дополняют друг друга. </a:t>
            </a: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38" y="3923928"/>
            <a:ext cx="2759174" cy="223224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741" y="4355976"/>
            <a:ext cx="2840253" cy="223224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06776" y="6228184"/>
            <a:ext cx="511256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изучении нового материала с помощью стратегии ДЖИГСО особенно хорошо </a:t>
            </a:r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удается 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активизировать слабых студентов, которые получают  больше возможностей, чем при фронтальной форме работы. </a:t>
            </a:r>
          </a:p>
          <a:p>
            <a:pPr algn="just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Такая групповая работа наиболее продуктивна при обсуждении  рассматриваемых проблем. </a:t>
            </a:r>
          </a:p>
        </p:txBody>
      </p:sp>
      <p:pic>
        <p:nvPicPr>
          <p:cNvPr id="16387" name="Рисунок 4" descr="D:\пед колледж\уровневые курсы Астана\документы для отчета\фото отчет по занятиям\стратегия джигсо\20190328_104701.jpg"/>
          <p:cNvPicPr>
            <a:picLocks noChangeArrowheads="1"/>
          </p:cNvPicPr>
          <p:nvPr/>
        </p:nvPicPr>
        <p:blipFill>
          <a:blip r:embed="rId4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48" y="1653937"/>
            <a:ext cx="2781300" cy="224313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/>
          <p:cNvSpPr>
            <a:spLocks noChangeArrowheads="1"/>
          </p:cNvSpPr>
          <p:nvPr/>
        </p:nvSpPr>
        <p:spPr bwMode="auto">
          <a:xfrm>
            <a:off x="4385717" y="3252550"/>
            <a:ext cx="1731962" cy="644525"/>
          </a:xfrm>
          <a:prstGeom prst="horizontalScroll">
            <a:avLst>
              <a:gd name="adj" fmla="val 12500"/>
            </a:avLst>
          </a:prstGeom>
          <a:solidFill>
            <a:srgbClr val="FFFFFF"/>
          </a:solidFill>
          <a:ln w="31750">
            <a:solidFill>
              <a:srgbClr val="4F81B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  <a:t>Групповая работа.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  <a:t>Стратегия ДЖИГСО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9" name="Рисунок 2" descr="D:\пед колледж\уровневые курсы Астана\документы для отчета\фото отчет по занятиям\стратегия джигсо\20190328_104553.jpg"/>
          <p:cNvPicPr>
            <a:picLocks noChangeArrowheads="1"/>
          </p:cNvPicPr>
          <p:nvPr/>
        </p:nvPicPr>
        <p:blipFill>
          <a:blip r:embed="rId5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547664"/>
            <a:ext cx="2957512" cy="2212975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Рисунок 7" descr="D:\пед колледж\уровневые курсы Астана\документы для отчета\фото отчет по занятиям\работа с планом\20190328_105957.jpg"/>
          <p:cNvPicPr>
            <a:picLocks noChangeArrowheads="1"/>
          </p:cNvPicPr>
          <p:nvPr/>
        </p:nvPicPr>
        <p:blipFill>
          <a:blip r:embed="rId6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88" y="3991072"/>
            <a:ext cx="2808312" cy="214158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874786" y="5436096"/>
            <a:ext cx="1474093" cy="680742"/>
          </a:xfrm>
          <a:prstGeom prst="horizontalScroll">
            <a:avLst>
              <a:gd name="adj" fmla="val 12500"/>
            </a:avLst>
          </a:prstGeom>
          <a:solidFill>
            <a:srgbClr val="FFFFFF"/>
          </a:solidFill>
          <a:ln w="31750">
            <a:solidFill>
              <a:srgbClr val="4F81B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pitchFamily="34" charset="0"/>
              </a:rPr>
              <a:t>Групповое обсуждение составленного плана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92" name="Рисунок 1" descr="D:\пед колледж\уровневые курсы Астана\документы для отчета\фото отчет по занятиям\Новая папка\20190319_172928.jpg"/>
          <p:cNvPicPr>
            <a:picLocks noChangeArrowheads="1"/>
          </p:cNvPicPr>
          <p:nvPr/>
        </p:nvPicPr>
        <p:blipFill>
          <a:blip r:embed="rId7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00" y="3980009"/>
            <a:ext cx="2895600" cy="215265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74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54773" y="5004048"/>
            <a:ext cx="6036381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Оценивание 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студентов  играет огромную роль и для преподавателя, и для самих студентов. Без оценивания невозможен учебный процесс. </a:t>
            </a:r>
            <a:r>
              <a:rPr lang="ru-RU" sz="1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Формативное</a:t>
            </a:r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оценивание, которое предполагает поощрение к обучению, положительно влияет на мотивацию студентов к обучению. При таком оценивании студент на занятии из объекта обучения переходит в субъект, который делает рефлексию своей деятельности через </a:t>
            </a:r>
            <a:r>
              <a:rPr lang="ru-RU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самооценивание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4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Благодаря  упражнениям  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формативного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оценивания </a:t>
            </a:r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занятии не боятся сделать что-то не так, сказать не то, потому что напряжение, которое присутствовало на традиционных занятиях, исчезает, а  на смену ему приходит творчество, самовыражение.</a:t>
            </a:r>
          </a:p>
          <a:p>
            <a:pPr algn="just"/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Формативное</a:t>
            </a:r>
            <a:r>
              <a:rPr lang="ru-RU" sz="1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оценивание – это целенаправленный непрерывный процесс наблюдения за учением обучающегося в течение всего занятия, ежедневно.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86" y="1110592"/>
            <a:ext cx="240982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21" y="2404641"/>
            <a:ext cx="23241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28" y="1618035"/>
            <a:ext cx="20288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3519165"/>
            <a:ext cx="2073081" cy="73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D:\моя аттестация 2020\скан документов для атестац\кон МЖумаб08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 bwMode="auto">
          <a:xfrm rot="16200000">
            <a:off x="3335306" y="4249912"/>
            <a:ext cx="2808313" cy="4028554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 descr="D:\моя аттестация 2020\скан документов для атестац\аккредит08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4382" r="1834" b="2849"/>
          <a:stretch/>
        </p:blipFill>
        <p:spPr bwMode="auto">
          <a:xfrm>
            <a:off x="1310036" y="2051720"/>
            <a:ext cx="3888432" cy="2686684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32656" y="1365125"/>
            <a:ext cx="6172200" cy="627413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ru-RU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</a:t>
            </a:r>
            <a:r>
              <a:rPr lang="ru-RU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научно-практических </a:t>
            </a:r>
            <a:r>
              <a:rPr lang="ru-RU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конференциях, конкурсах, семинарах</a:t>
            </a:r>
          </a:p>
        </p:txBody>
      </p:sp>
    </p:spTree>
    <p:extLst>
      <p:ext uri="{BB962C8B-B14F-4D97-AF65-F5344CB8AC3E}">
        <p14:creationId xmlns:p14="http://schemas.microsoft.com/office/powerpoint/2010/main" val="27428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 descr="D:\моя аттестация 2020\скан документов для атестац\Сертификат WS Бикбаева1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5" y="1618035"/>
            <a:ext cx="2992050" cy="4252293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D:\моя аттестация 2020\документы для электр портфолио 2020\документы для электр портфолио 2020\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53" y="3203848"/>
            <a:ext cx="2891040" cy="408628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 descr="D:\моя аттестация 2020\скан документов для атестац\сердце детям08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76" y="1475656"/>
            <a:ext cx="4381971" cy="295232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D:\моя аттестация 2020\скан документов для атестац\29_page-0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72" y="4486467"/>
            <a:ext cx="458563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10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D:\пед колледж\моя аттестация 2020\скан документов для атестац\1 бикбаева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8" y="1857356"/>
            <a:ext cx="5191131" cy="39019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785794" y="5929322"/>
            <a:ext cx="5627735" cy="107721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 в Международной научно-практической конференции «Развитие современного образования: традиции и инновации», посвященной 100-летию Высшего колледжа им. М. Жумабаева </a:t>
            </a:r>
            <a:endParaRPr lang="ru-RU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10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332656" y="1475656"/>
            <a:ext cx="6172200" cy="627413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Учебно-методические материалы</a:t>
            </a:r>
            <a:endParaRPr lang="ru-RU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78" name="Picture 2" descr="D:\моя аттестация 2020\скан документов для атестац\РП ТРИЗ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5" t="7993" r="5031" b="4691"/>
          <a:stretch/>
        </p:blipFill>
        <p:spPr bwMode="auto">
          <a:xfrm rot="16200000">
            <a:off x="197334" y="2778647"/>
            <a:ext cx="3871044" cy="288032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D:\моя аттестация 2020\скан документов для атестац\РП МРР.jpe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7284" r="3983" b="5939"/>
          <a:stretch/>
        </p:blipFill>
        <p:spPr bwMode="auto">
          <a:xfrm rot="16200000">
            <a:off x="3328127" y="2733234"/>
            <a:ext cx="3799036" cy="2899139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92695" y="5868144"/>
            <a:ext cx="2880321" cy="1323439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Рабочая учебная программа прикладного </a:t>
            </a:r>
            <a:r>
              <a:rPr lang="ru-RU" sz="1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бакалавриата</a:t>
            </a:r>
            <a:endParaRPr lang="ru-RU" sz="1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КВ 02. Применение методик творческого развития</a:t>
            </a:r>
            <a:r>
              <a:rPr lang="kk-KZ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ТРИЗ технология в детском саду</a:t>
            </a:r>
            <a:endParaRPr lang="ru-RU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778075" y="6060285"/>
            <a:ext cx="2880321" cy="156966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Рабочая учебная программа ПМ 04. Транслирование учебной информации, обучение самостоятельному добыванию знаний</a:t>
            </a:r>
            <a:r>
              <a:rPr lang="kk-KZ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ru-RU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Теория и методика развития речи</a:t>
            </a:r>
            <a:endParaRPr lang="ru-RU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 descr="D:\моя аттестация 2020\скан документов для атестац\Силлабус ТРИЗ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6" t="8151" r="19492" b="9023"/>
          <a:stretch/>
        </p:blipFill>
        <p:spPr bwMode="auto">
          <a:xfrm rot="5400000">
            <a:off x="47288" y="2481103"/>
            <a:ext cx="3960441" cy="295765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D:\моя аттестация 2020\скан документов для атестац\силлабус Кв 04.jpe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" t="7878" r="16423" b="9795"/>
          <a:stretch/>
        </p:blipFill>
        <p:spPr bwMode="auto">
          <a:xfrm rot="5400000">
            <a:off x="3237036" y="2432991"/>
            <a:ext cx="3960440" cy="3053883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87347" y="5940153"/>
            <a:ext cx="2880321" cy="156966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Силлабус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модулю «Применение методик творческого развития и </a:t>
            </a:r>
            <a:r>
              <a:rPr lang="ru-RU" sz="1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здоровьесбережения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(дисциплина ТРИЗ технология в детском саду)</a:t>
            </a:r>
            <a:endParaRPr lang="ru-RU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90315" y="5940153"/>
            <a:ext cx="3053884" cy="1815882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Силлабус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модулю «Организация учебно-воспитательного процесса в </a:t>
            </a:r>
            <a:r>
              <a:rPr lang="ru-RU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предшкольном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классе» (дисциплина Методика обучения грамоте и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 речи 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r>
              <a:rPr lang="ru-RU" sz="16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предшкольном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классе)</a:t>
            </a:r>
            <a:endParaRPr lang="ru-RU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0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моя аттестация 2020\ат удост 29.12.2020 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12993" y="4196716"/>
            <a:ext cx="2930608" cy="403908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48" y="755576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D:\моя аттестация 2020\скан документов для атестац\диплом09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8" y="1475655"/>
            <a:ext cx="4425792" cy="31443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0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5" y="607283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 descr="D:\моя аттестация 2020\скан документов для атестац\методич реком_page-00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r="4317" b="15579"/>
          <a:stretch/>
        </p:blipFill>
        <p:spPr bwMode="auto">
          <a:xfrm>
            <a:off x="3699734" y="3779912"/>
            <a:ext cx="3044758" cy="406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D:\моя аттестация 2020\скан документов для атестац\методич реком_page-0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0" y="1979712"/>
            <a:ext cx="3182291" cy="450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6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C:\Users\Vera\Pictures\Screenshots\Снимок экрана (34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63" t="4657" r="10427" b="7353"/>
          <a:stretch/>
        </p:blipFill>
        <p:spPr bwMode="auto">
          <a:xfrm>
            <a:off x="908720" y="5580112"/>
            <a:ext cx="3384376" cy="2083182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39165" y="1331640"/>
            <a:ext cx="4752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Семинар «Эффективность 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внедрения модульно-компетентностного подхода в учебный процесс колледжа»</a:t>
            </a:r>
          </a:p>
        </p:txBody>
      </p:sp>
      <p:pic>
        <p:nvPicPr>
          <p:cNvPr id="26627" name="Picture 3" descr="C:\Users\Vera\Pictures\Screenshots\Снимок экрана (89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501212"/>
            <a:ext cx="3073667" cy="2285901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C:\Users\Vera\Pictures\Screenshots\Снимок экрана (88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017" y="3779912"/>
            <a:ext cx="3181214" cy="238591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7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 descr="D:\семинар по обновленному содержанию\фото круглый стол\IMG-20180427-WA00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" t="34875" r="3318" b="4773"/>
          <a:stretch/>
        </p:blipFill>
        <p:spPr bwMode="auto">
          <a:xfrm>
            <a:off x="814789" y="2511129"/>
            <a:ext cx="3615341" cy="1749635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56" t="38434" r="2020" b="9221"/>
          <a:stretch/>
        </p:blipFill>
        <p:spPr bwMode="auto">
          <a:xfrm>
            <a:off x="2875983" y="5879160"/>
            <a:ext cx="3843462" cy="176429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959991" y="1313298"/>
            <a:ext cx="5040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Круглый стол </a:t>
            </a:r>
          </a:p>
          <a:p>
            <a:pPr algn="ctr"/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«Инновационные </a:t>
            </a:r>
            <a:r>
              <a:rPr lang="ru-RU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подходы в организации подготовки педагогических кадров в системе дошкольного воспитания и обучения</a:t>
            </a:r>
            <a:r>
              <a:rPr lang="ru-RU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14789" y="4353610"/>
            <a:ext cx="5904656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 способствовать совершенствованию методических подходов и форм в процессе реализации и внедрения новых Типовых учебных программ дошкольного воспитания и обучения.</a:t>
            </a:r>
          </a:p>
          <a:p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Участники: преподаватели Петропавловского гуманитарного колледжа </a:t>
            </a:r>
            <a:r>
              <a:rPr lang="ru-RU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им.М.Жумабаева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студенты  Петропавловского гуманитарного колледжа им. </a:t>
            </a:r>
            <a:r>
              <a:rPr lang="ru-RU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методисты и воспитатели из детских  садов города.</a:t>
            </a:r>
          </a:p>
        </p:txBody>
      </p:sp>
    </p:spTree>
    <p:extLst>
      <p:ext uri="{BB962C8B-B14F-4D97-AF65-F5344CB8AC3E}">
        <p14:creationId xmlns:p14="http://schemas.microsoft.com/office/powerpoint/2010/main" val="14604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 descr="D:\ЦМК\документы по ЦМК 2018 - 2019 год\предметная декада апрель 2019\фото конфнренции по гос прак ДВ\DSC046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9033" r="5403" b="29780"/>
          <a:stretch/>
        </p:blipFill>
        <p:spPr bwMode="auto">
          <a:xfrm>
            <a:off x="1019817" y="4932040"/>
            <a:ext cx="5219057" cy="259558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1407" y="1396097"/>
            <a:ext cx="5937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Конференция </a:t>
            </a:r>
            <a:r>
              <a:rPr lang="ru-RU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итогам преддипломной практики групп </a:t>
            </a:r>
            <a:r>
              <a:rPr lang="ru-RU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специальности </a:t>
            </a:r>
            <a:r>
              <a:rPr lang="ru-RU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«Дошкольное воспитание и обучение»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29847" y="2411760"/>
            <a:ext cx="6093296" cy="22929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Психолог детского сада «Гулливер» Синицких Светлана Валерьевна отметила: «Во время практики студенты работали с самоотдачей и удовольствием. Принимали участие во всех мероприятиях детского сада, помогали в оформлении  предметно-развивающей среды групп детского сада». Также Светлана Валерьевна пожелала студентам удачной сдачи итоговой аттестации и пригласила на работу выпускников специальности «Дошкольное воспитание и обучение».</a:t>
            </a:r>
          </a:p>
          <a:p>
            <a:pPr algn="just"/>
            <a:r>
              <a:rPr lang="ru-RU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конференции присутствовали:  заместитель директора по учебно-производственной работе  </a:t>
            </a:r>
            <a:r>
              <a:rPr lang="ru-RU" sz="13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Жакина</a:t>
            </a:r>
            <a:r>
              <a:rPr lang="ru-RU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3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Асем</a:t>
            </a:r>
            <a:r>
              <a:rPr lang="ru-RU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3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Марлановна</a:t>
            </a:r>
            <a:r>
              <a:rPr lang="ru-RU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преподаватели, социальные партнеры из детских садов: Петушок – воспитатель Осипова Татьяна Леонидовна, воспитатель – Хабарова Елена Владимировна,  Гулливер  – психолог Синицких Светлана Валерьевна, воспитатель </a:t>
            </a:r>
            <a:r>
              <a:rPr lang="ru-RU" sz="13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Максимовская</a:t>
            </a:r>
            <a:r>
              <a:rPr lang="ru-RU" sz="13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Ирина Анатольевна.</a:t>
            </a:r>
          </a:p>
        </p:txBody>
      </p:sp>
    </p:spTree>
    <p:extLst>
      <p:ext uri="{BB962C8B-B14F-4D97-AF65-F5344CB8AC3E}">
        <p14:creationId xmlns:p14="http://schemas.microsoft.com/office/powerpoint/2010/main" val="2038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01407" y="1396097"/>
            <a:ext cx="5937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Открытое занятие с использованием ИКТ-технологий «Формирование грамматического строя речи у дошкольников»</a:t>
            </a:r>
            <a:endParaRPr lang="ru-RU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2" y="5381066"/>
            <a:ext cx="2688299" cy="201622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700" name="Picture 4" descr="D:\уровневые курсы Астана\документы для отчета\фото отчет по занятиям\Новая папка\20190328_1058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98" y="5381066"/>
            <a:ext cx="2688299" cy="2016224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 descr="D:\уровневые курсы Астана\документы для отчета\фото отчет по занятиям\работа с планом\20190328_10595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46" y="2505738"/>
            <a:ext cx="3619112" cy="2714334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7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4384" r="5858" b="17524"/>
          <a:stretch/>
        </p:blipFill>
        <p:spPr bwMode="auto">
          <a:xfrm>
            <a:off x="712428" y="5382360"/>
            <a:ext cx="3226116" cy="207095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01407" y="1396097"/>
            <a:ext cx="59370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Мастер – класс </a:t>
            </a:r>
            <a:br>
              <a:rPr lang="ru-RU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«Обмен педагогическим опытом как ресурс профессионального развития педагогов»</a:t>
            </a:r>
            <a:br>
              <a:rPr lang="ru-RU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29252" y="2555776"/>
            <a:ext cx="5805264" cy="2462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Образование является неотъемлемой частью любого общества. Общество не может динамично развиваться, не преобразуя образовательную систему. Образованные и грамотные люди — это основная движущая сила развития человечества в ХХI веке. Образование в современном мире — это важнейшее условие роста социального и экономического благосостояния, ресурс устойчивого развития страны.</a:t>
            </a:r>
          </a:p>
          <a:p>
            <a:pPr algn="just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учитель — это, прежде всего, умелый учитель. Он отлично справляется с главным заданием своей профессии. Это человек, которому дано обучать других. Хороший учитель дарит детям удивительное качество — способность познавать мир и развиваться. Он учит воспринимать, обрабатывать и самостоятельно применять информацию. </a:t>
            </a: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3" t="13617" r="8813" b="35165"/>
          <a:stretch/>
        </p:blipFill>
        <p:spPr bwMode="auto">
          <a:xfrm>
            <a:off x="4035697" y="5218759"/>
            <a:ext cx="2708796" cy="22162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0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01407" y="1396097"/>
            <a:ext cx="59370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Деловая  </a:t>
            </a:r>
            <a:r>
              <a:rPr lang="ru-RU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игра </a:t>
            </a:r>
          </a:p>
          <a:p>
            <a:pPr algn="ctr"/>
            <a:r>
              <a:rPr lang="ru-RU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Проблемное поле: «Внедрение прикладного </a:t>
            </a:r>
            <a:r>
              <a:rPr lang="ru-RU" sz="2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бакалавриата</a:t>
            </a:r>
            <a:r>
              <a:rPr lang="ru-RU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проблемы и пути решения»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50459" y="6300192"/>
            <a:ext cx="5805264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прикладного </a:t>
            </a:r>
            <a:r>
              <a:rPr lang="ru-RU" sz="1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бакалавриата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обусловлено социальными переменами, глобализацией социально-экономических и политических сторон жизни общества диктующих образованию, как социальному институту, требование обновления содержания среднего общего образования с целью предоставления подрастающему поколению возможности получения качественного общего образования.</a:t>
            </a:r>
            <a:endParaRPr lang="ru-RU" sz="1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4" y="2420144"/>
            <a:ext cx="2784310" cy="20882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05" y="2433348"/>
            <a:ext cx="2766705" cy="207502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30" y="4119336"/>
            <a:ext cx="2745661" cy="20592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332656" y="1475656"/>
            <a:ext cx="6172200" cy="627413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ru-RU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Публикации в средствах массовой информации</a:t>
            </a:r>
            <a:endParaRPr lang="ru-RU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6" name="Picture 2" descr="D:\моя аттестация 2020\скан документов для атестац\31_page-000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t="6721" r="7365" b="5255"/>
          <a:stretch/>
        </p:blipFill>
        <p:spPr bwMode="auto">
          <a:xfrm>
            <a:off x="3786056" y="2483768"/>
            <a:ext cx="2913965" cy="4171611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D:\моя аттестация 2020\скан документов для атестац\31_page-0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483768"/>
            <a:ext cx="2948728" cy="417292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34144" y="6732240"/>
            <a:ext cx="6112674" cy="73866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Международная научно-практическая конференция «</a:t>
            </a:r>
            <a:r>
              <a:rPr lang="ru-RU" sz="14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Магжан</a:t>
            </a:r>
            <a:r>
              <a:rPr lang="ru-RU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Жумабаев и современное образование», посвященная 125-летию со дня рождения великого поэта, педагога, просветителя </a:t>
            </a:r>
            <a:r>
              <a:rPr lang="ru-RU" sz="14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Магжана</a:t>
            </a:r>
            <a:r>
              <a:rPr lang="ru-RU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Жумабаева</a:t>
            </a:r>
            <a:endParaRPr lang="ru-RU" sz="1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0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0" name="Picture 2" descr="D:\моя аттестация 2020\скан документов для атестац\33_page-0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909187"/>
            <a:ext cx="2966267" cy="419774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D:\моя аттестация 2020\скан документов для атестац\33_page-000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3" t="6146" r="2784" b="6047"/>
          <a:stretch/>
        </p:blipFill>
        <p:spPr bwMode="auto">
          <a:xfrm>
            <a:off x="3818374" y="1909187"/>
            <a:ext cx="2853731" cy="416001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34144" y="6362908"/>
            <a:ext cx="6112674" cy="73866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Международная научно-практическая конференция педагогических работников Северо-Казахстанской области «Школа нового поколения: перспективы, возможности»</a:t>
            </a:r>
            <a:endParaRPr lang="ru-RU" sz="1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2" descr="D:\моя аттестация 2020\скан документов для атестац\34_page-0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64" y="1475656"/>
            <a:ext cx="4344892" cy="6148723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539552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13010" y="2843808"/>
            <a:ext cx="63094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квалификации</a:t>
            </a:r>
            <a:endParaRPr lang="ru-RU" sz="40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3.3. Повышение квалификации - Сайт-портфолио учител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24" y="4572000"/>
            <a:ext cx="3457455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4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95948" y="6870884"/>
            <a:ext cx="6112674" cy="3077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Публикация статьи в журнале «Профессионал Казахстана»</a:t>
            </a:r>
            <a:endParaRPr lang="ru-RU" sz="1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818" name="Picture 2" descr="D:\моя аттестация 2020\скан документов для атестац\35_page-00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" t="5815" r="4460" b="3883"/>
          <a:stretch/>
        </p:blipFill>
        <p:spPr bwMode="auto">
          <a:xfrm>
            <a:off x="3652285" y="1763688"/>
            <a:ext cx="3092208" cy="492359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D:\моя аттестация 2020\скан документов для атестац\35_page-000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6296" r="11013" b="7511"/>
          <a:stretch/>
        </p:blipFill>
        <p:spPr bwMode="auto">
          <a:xfrm>
            <a:off x="476672" y="1755402"/>
            <a:ext cx="3096344" cy="4931883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1480" y="6715140"/>
            <a:ext cx="6112674" cy="73866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Международная научно-практическая конференция «Развитие современного образования: традиции и инновации», посвященная 100-летию Высшего колледжа им. М. Жумабаева</a:t>
            </a:r>
            <a:endParaRPr lang="ru-RU" sz="1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D:\пед колледж\моя аттестация 2020\скан документов для атестац\содер 100 л кон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8" y="2000232"/>
            <a:ext cx="2869485" cy="4329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051" name="Picture 3" descr="D:\пед колледж\моя аттестация 2020\скан документов для атестац\обл 100 л кон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56" y="2000232"/>
            <a:ext cx="3038931" cy="43148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432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36" y="5292080"/>
            <a:ext cx="2962969" cy="19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45720" y="2915816"/>
            <a:ext cx="6172200" cy="627413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r>
              <a:rPr lang="ru-RU" b="1" i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профессионального мастерства и личности педагога</a:t>
            </a:r>
            <a:endParaRPr lang="ru-RU" b="1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3" t="1100" r="1994" b="7319"/>
          <a:stretch/>
        </p:blipFill>
        <p:spPr bwMode="auto">
          <a:xfrm>
            <a:off x="1268760" y="1453921"/>
            <a:ext cx="4580631" cy="624801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5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D:\пед колледж\моя аттестация 2020\скан документов для атестац\Отзыв Н.В..jpe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490" t="6129" r="8339" b="9483"/>
          <a:stretch>
            <a:fillRect/>
          </a:stretch>
        </p:blipFill>
        <p:spPr bwMode="auto">
          <a:xfrm rot="5400000">
            <a:off x="593460" y="2406880"/>
            <a:ext cx="6099708" cy="42862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552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 descr="D:\моя аттестация 2020\документы для электр портфолио 2020\документы для электр портфолио 2020\3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8" t="4864" r="5054" b="6826"/>
          <a:stretch/>
        </p:blipFill>
        <p:spPr bwMode="auto">
          <a:xfrm>
            <a:off x="1386750" y="1475655"/>
            <a:ext cx="4346506" cy="6192689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26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1547664"/>
            <a:ext cx="4609660" cy="6101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68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D:\пед колледж\моя аттестация 2020\скан документов для атестац\отзыв Т.В..jpe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638" t="6221" r="16484" b="8724"/>
          <a:stretch>
            <a:fillRect/>
          </a:stretch>
        </p:blipFill>
        <p:spPr bwMode="auto">
          <a:xfrm rot="5400000">
            <a:off x="3291619" y="4005991"/>
            <a:ext cx="3846662" cy="30003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</p:pic>
      <p:pic>
        <p:nvPicPr>
          <p:cNvPr id="5123" name="Picture 3" descr="D:\пед колледж\моя аттестация 2020\скан документов для атестац\отзыв Б.Т..jpe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4913" t="8402" r="19759" b="15266"/>
          <a:stretch>
            <a:fillRect/>
          </a:stretch>
        </p:blipFill>
        <p:spPr bwMode="auto">
          <a:xfrm rot="5400000">
            <a:off x="347980" y="2009417"/>
            <a:ext cx="3661708" cy="27860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552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" y="1547664"/>
            <a:ext cx="2856256" cy="40418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09" y="3347864"/>
            <a:ext cx="2812737" cy="398026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372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1558" r="3790" b="8225"/>
          <a:stretch/>
        </p:blipFill>
        <p:spPr>
          <a:xfrm>
            <a:off x="3688991" y="3275856"/>
            <a:ext cx="3109446" cy="4366634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1" t="2596" r="4780" b="8225"/>
          <a:stretch/>
        </p:blipFill>
        <p:spPr>
          <a:xfrm>
            <a:off x="633133" y="1653767"/>
            <a:ext cx="3055858" cy="4383793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89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539552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D:\моя аттестация 2020\скан документов для атестац\курсы клил08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3219" b="1322"/>
          <a:stretch/>
        </p:blipFill>
        <p:spPr bwMode="auto">
          <a:xfrm rot="16200000">
            <a:off x="1550725" y="769773"/>
            <a:ext cx="4267952" cy="6111768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ый прямоугольник 6"/>
          <p:cNvSpPr/>
          <p:nvPr/>
        </p:nvSpPr>
        <p:spPr>
          <a:xfrm>
            <a:off x="1052736" y="6156176"/>
            <a:ext cx="5040560" cy="15121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сертификат, № 3760, НАО «Холдинг «</a:t>
            </a:r>
            <a:r>
              <a:rPr lang="ru-RU" sz="1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Кәсіпқор</a:t>
            </a:r>
            <a:r>
              <a:rPr lang="ru-RU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Центр профессионального образования г. Петропавловск, «Методика CLIL: предметно-языковое интегрированное обучение в процессе преподавания специальных дисциплин на английском языке», 21.05.– 1.06.2018, 72 часа</a:t>
            </a:r>
          </a:p>
        </p:txBody>
      </p:sp>
    </p:spTree>
    <p:extLst>
      <p:ext uri="{BB962C8B-B14F-4D97-AF65-F5344CB8AC3E}">
        <p14:creationId xmlns:p14="http://schemas.microsoft.com/office/powerpoint/2010/main" val="7028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3117" r="4780" b="5455"/>
          <a:stretch/>
        </p:blipFill>
        <p:spPr>
          <a:xfrm>
            <a:off x="692696" y="1547664"/>
            <a:ext cx="3213431" cy="4726159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5" t="3915" r="6493" b="75693"/>
          <a:stretch/>
        </p:blipFill>
        <p:spPr>
          <a:xfrm>
            <a:off x="2996952" y="6444208"/>
            <a:ext cx="3526971" cy="1205802"/>
          </a:xfrm>
          <a:prstGeom prst="rect">
            <a:avLst/>
          </a:prstGeom>
          <a:ln w="6350">
            <a:solidFill>
              <a:srgbClr val="00B0F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2" b="7624"/>
          <a:stretch/>
        </p:blipFill>
        <p:spPr>
          <a:xfrm>
            <a:off x="4149081" y="2051720"/>
            <a:ext cx="2475201" cy="1712184"/>
          </a:xfrm>
          <a:prstGeom prst="rect">
            <a:avLst/>
          </a:prstGeom>
          <a:ln w="635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939" name="Picture 3" descr="D:\фото специальности\конкурс ОМСК\IMG_20180515_145607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t="14002" r="17816" b="34932"/>
          <a:stretch/>
        </p:blipFill>
        <p:spPr bwMode="auto">
          <a:xfrm>
            <a:off x="4092370" y="4067944"/>
            <a:ext cx="2591797" cy="1595549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D:\моя аттестация 2020\скан документов для атестац\отзыв Козлова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" t="-417" r="3639" b="16326"/>
          <a:stretch/>
        </p:blipFill>
        <p:spPr bwMode="auto">
          <a:xfrm>
            <a:off x="3861048" y="1734319"/>
            <a:ext cx="2743201" cy="3500812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моя аттестация 2020\скан документов для атестац\отзыв родители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1" b="6075"/>
          <a:stretch/>
        </p:blipFill>
        <p:spPr bwMode="auto">
          <a:xfrm>
            <a:off x="1124744" y="1547664"/>
            <a:ext cx="2426689" cy="352673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моя аттестация 2020\скан документов для атестац\отзыв студенты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0" b="10942"/>
          <a:stretch/>
        </p:blipFill>
        <p:spPr bwMode="auto">
          <a:xfrm>
            <a:off x="1648886" y="4373472"/>
            <a:ext cx="2528668" cy="3264024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Вертикальный свиток 1"/>
          <p:cNvSpPr/>
          <p:nvPr/>
        </p:nvSpPr>
        <p:spPr>
          <a:xfrm>
            <a:off x="831359" y="3995936"/>
            <a:ext cx="3096344" cy="2736304"/>
          </a:xfrm>
          <a:prstGeom prst="verticalScroll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я делаю?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какой целью?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Каковы результаты моей деятельности?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я этого достиг?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Можно ли сделать лучше?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я буду  дальше?</a:t>
            </a:r>
            <a:endParaRPr lang="ru-RU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Вертикальный свиток 4"/>
          <p:cNvSpPr/>
          <p:nvPr/>
        </p:nvSpPr>
        <p:spPr>
          <a:xfrm>
            <a:off x="3648149" y="3995936"/>
            <a:ext cx="3096344" cy="2736304"/>
          </a:xfrm>
          <a:prstGeom prst="verticalScroll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 учитель задает себе эти вопросы  - он развивается. </a:t>
            </a:r>
          </a:p>
          <a:p>
            <a:pPr algn="ctr"/>
            <a:endParaRPr lang="ru-RU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Рефлексия – залог развития и продвижения вперед!</a:t>
            </a:r>
            <a:endParaRPr lang="ru-RU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96752" y="1691680"/>
            <a:ext cx="5042121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Никогда не прекращайте вашей самообразовательной работы и не забывайте, что, сколько бы вы ни учились, сколько бы вы ни знали, знанию и образованию нет ни границ, ни пределов.</a:t>
            </a:r>
          </a:p>
          <a:p>
            <a:pPr algn="r"/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Рубакин Н. А.</a:t>
            </a:r>
          </a:p>
        </p:txBody>
      </p:sp>
    </p:spTree>
    <p:extLst>
      <p:ext uri="{BB962C8B-B14F-4D97-AF65-F5344CB8AC3E}">
        <p14:creationId xmlns:p14="http://schemas.microsoft.com/office/powerpoint/2010/main" val="620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665" y="535059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D:\моя аттестация 2020\скан документов для атестац\курсы цпм08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6" y="1619672"/>
            <a:ext cx="6093296" cy="442819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1052736" y="6156176"/>
            <a:ext cx="5040560" cy="15121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сертификат  </a:t>
            </a:r>
            <a:r>
              <a:rPr lang="ru-RU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БЖ № 113936, ОАО «Назарбаев интеллектуальные школы» Центр педагогического мастерства г. </a:t>
            </a:r>
            <a:r>
              <a:rPr lang="ru-RU" sz="12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Нур</a:t>
            </a:r>
            <a:r>
              <a:rPr lang="ru-RU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-Султан, «Курсы по программе дополнительного профессионального образования студентов гуманитарных колледжей, осуществляющих подготовку педагогических кадров, разработанной на основе уровневых программ повышения квалификации педагогических работников Республики Казахстан», 4.03.2019 – 19.04.2019, 232 часа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37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665" y="535059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 descr="D:\моя аттестация 2020\скан документов для атестац\курсы ДОТ_page-0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2" y="1428728"/>
            <a:ext cx="2905129" cy="205415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моя аттестация 2020\скан документов для атестац\курсы ДОТ 2_page-0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2" y="3643306"/>
            <a:ext cx="2941836" cy="2080108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:\моя аттестация 2020\скан документов для атестац\Курсы ДОТ 3_page-0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6" y="3643306"/>
            <a:ext cx="2932987" cy="207385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Скругленный прямоугольник 9"/>
          <p:cNvSpPr/>
          <p:nvPr/>
        </p:nvSpPr>
        <p:spPr>
          <a:xfrm>
            <a:off x="1417719" y="6084168"/>
            <a:ext cx="5040560" cy="12961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Август 2020 г. – дистанционные курсы повышения квалификации </a:t>
            </a:r>
          </a:p>
          <a:p>
            <a:pPr algn="ctr"/>
            <a:r>
              <a:rPr lang="ru-RU" sz="1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Некоммерческое </a:t>
            </a:r>
            <a:r>
              <a:rPr lang="ru-RU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акционерное общество</a:t>
            </a:r>
          </a:p>
          <a:p>
            <a:pPr algn="ctr"/>
            <a:r>
              <a:rPr lang="ru-RU" sz="1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1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Talap</a:t>
            </a:r>
            <a:r>
              <a:rPr lang="ru-RU" sz="1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sz="1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68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моя аттестация 2020\скан документов для атестац\Бикбаева стажировка 2021 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68474" y="843893"/>
            <a:ext cx="4358459" cy="605403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1052736" y="6300192"/>
            <a:ext cx="5040560" cy="12961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Февраль 2021 г. – стажировка на предприятии ГККП «Ясли-сад «Петушок» по теме «Теоретические и прикладные основы методической </a:t>
            </a:r>
            <a:r>
              <a:rPr lang="ru-RU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воспитателя детей дошкольного возраста», </a:t>
            </a:r>
            <a:r>
              <a:rPr lang="ru-RU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 часа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40" y="611560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20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1608</Words>
  <Application>Microsoft Office PowerPoint</Application>
  <PresentationFormat>Экран (4:3)</PresentationFormat>
  <Paragraphs>142</Paragraphs>
  <Slides>62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3" baseType="lpstr">
      <vt:lpstr>Тема Office</vt:lpstr>
      <vt:lpstr>МЕТОДИЧЕСКОЕ ПОРТФОЛИО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Мониторинг и динамика  развития качества знаний</vt:lpstr>
      <vt:lpstr>Участие в олимпиадах,  профессиональных конкурсах</vt:lpstr>
      <vt:lpstr>Презентация PowerPoint</vt:lpstr>
      <vt:lpstr>Достижения студентов</vt:lpstr>
      <vt:lpstr>Презентация PowerPoint</vt:lpstr>
      <vt:lpstr>Презентация PowerPoint</vt:lpstr>
      <vt:lpstr>Презентация PowerPoint</vt:lpstr>
      <vt:lpstr>Достижения студентов</vt:lpstr>
      <vt:lpstr>Достижения студентов</vt:lpstr>
      <vt:lpstr>Достижения студентов</vt:lpstr>
      <vt:lpstr>Научно-методическая деятельность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Участие в научно-практических конференциях, конкурсах, семинарах</vt:lpstr>
      <vt:lpstr>Презентация PowerPoint</vt:lpstr>
      <vt:lpstr>Презентация PowerPoint</vt:lpstr>
      <vt:lpstr>Презентация PowerPoint</vt:lpstr>
      <vt:lpstr>Учебно-методические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Публикации в средствах массовой информации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профессионального мастерства и личности педагога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Vera</dc:creator>
  <cp:lastModifiedBy>Vera</cp:lastModifiedBy>
  <cp:revision>71</cp:revision>
  <dcterms:created xsi:type="dcterms:W3CDTF">2021-04-20T04:48:30Z</dcterms:created>
  <dcterms:modified xsi:type="dcterms:W3CDTF">2021-04-22T04:43:09Z</dcterms:modified>
</cp:coreProperties>
</file>